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907A6-95D3-49F1-AF7F-88B4F13AFEE4}" type="datetimeFigureOut">
              <a:rPr lang="pl-PL"/>
              <a:pPr>
                <a:defRPr/>
              </a:pPr>
              <a:t>2011-11-10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3C471-AB50-4863-B7A0-2A9B445C08A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C4A4A-A333-465D-BC14-E77C85A8A49D}" type="datetimeFigureOut">
              <a:rPr lang="pl-PL"/>
              <a:pPr>
                <a:defRPr/>
              </a:pPr>
              <a:t>2011-11-10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72CF7-03B3-487B-BDA0-F9B5DC585D7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565D2-3B17-46F0-8C16-B58C4C26082F}" type="datetimeFigureOut">
              <a:rPr lang="pl-PL"/>
              <a:pPr>
                <a:defRPr/>
              </a:pPr>
              <a:t>2011-11-10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47D7B-ED9F-49DC-9C56-192051345D0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C29A3-C5DE-4FB8-852A-B85650C2B9DA}" type="datetimeFigureOut">
              <a:rPr lang="pl-PL"/>
              <a:pPr>
                <a:defRPr/>
              </a:pPr>
              <a:t>2011-11-10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BFA76-201B-4AB2-92EE-75B2575B137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7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8080D-556A-4BA5-9664-DF365CEA3061}" type="datetimeFigureOut">
              <a:rPr lang="pl-PL"/>
              <a:pPr>
                <a:defRPr/>
              </a:pPr>
              <a:t>2011-11-10</a:t>
            </a:fld>
            <a:endParaRPr lang="pl-P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4E409-66FB-4087-A2CD-0C3C53460E6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746A2-E8CE-4E74-AD9C-A30D0DD2E2DE}" type="datetimeFigureOut">
              <a:rPr lang="pl-PL"/>
              <a:pPr>
                <a:defRPr/>
              </a:pPr>
              <a:t>2011-11-10</a:t>
            </a:fld>
            <a:endParaRPr lang="pl-P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50796-5F7C-497B-A279-8E4790ECD74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12AD6-1A4D-4297-97B5-098DAEA36800}" type="datetimeFigureOut">
              <a:rPr lang="pl-PL"/>
              <a:pPr>
                <a:defRPr/>
              </a:pPr>
              <a:t>2011-11-10</a:t>
            </a:fld>
            <a:endParaRPr lang="pl-P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3485A-922A-4892-B05B-F0162F85670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5D75E-D054-4670-8039-C6D3A070FAF0}" type="datetimeFigureOut">
              <a:rPr lang="pl-PL"/>
              <a:pPr>
                <a:defRPr/>
              </a:pPr>
              <a:t>2011-11-10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F4538-720D-41CB-9406-E1346EDAFBD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8C01D-84A0-4123-B197-DBEFA9C4F607}" type="datetimeFigureOut">
              <a:rPr lang="pl-PL"/>
              <a:pPr>
                <a:defRPr/>
              </a:pPr>
              <a:t>2011-11-10</a:t>
            </a:fld>
            <a:endParaRPr lang="pl-P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64EC1-6F7B-4EF3-9A53-92D2C80BB60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7D3D6-8B7C-4086-BA91-54CDAF05B546}" type="datetimeFigureOut">
              <a:rPr lang="pl-PL"/>
              <a:pPr>
                <a:defRPr/>
              </a:pPr>
              <a:t>2011-11-10</a:t>
            </a:fld>
            <a:endParaRPr lang="pl-P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E9415-A9B3-4B25-97BB-42751D5EF58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1D200-395C-4DB8-9C55-972F48D9E2BD}" type="datetimeFigureOut">
              <a:rPr lang="pl-PL"/>
              <a:pPr>
                <a:defRPr/>
              </a:pPr>
              <a:t>2011-11-10</a:t>
            </a:fld>
            <a:endParaRPr lang="pl-P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20BFA-3464-4265-9028-9424E03F1D2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3C92DF56-1500-467C-AAC2-EC1DE56D2FF7}" type="datetimeFigureOut">
              <a:rPr lang="pl-PL"/>
              <a:pPr>
                <a:defRPr/>
              </a:pPr>
              <a:t>2011-11-10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F84152E7-5B94-4CBA-BF28-A1CE010CEF5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5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2pPr>
      <a:lvl3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3pPr>
      <a:lvl4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4pPr>
      <a:lvl5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0" y="2133600"/>
            <a:ext cx="8964613" cy="273526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KODEKS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SZKOŁY BEZ PRZEMOCY</a:t>
            </a:r>
            <a:endParaRPr lang="pl-PL" sz="7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pl-PL" smtClean="0">
                <a:solidFill>
                  <a:srgbClr val="898989"/>
                </a:solidFill>
                <a:latin typeface="Arial" charset="0"/>
              </a:rPr>
              <a:t>Materiały pochodzą ze strony:</a:t>
            </a:r>
          </a:p>
          <a:p>
            <a:pPr eaLnBrk="1" hangingPunct="1"/>
            <a:r>
              <a:rPr lang="pl-PL" smtClean="0">
                <a:solidFill>
                  <a:srgbClr val="7F7F7F"/>
                </a:solidFill>
                <a:latin typeface="Arial" charset="0"/>
              </a:rPr>
              <a:t>http://www.szkolabezprzemocy.pl/</a:t>
            </a:r>
          </a:p>
        </p:txBody>
      </p:sp>
      <p:sp>
        <p:nvSpPr>
          <p:cNvPr id="4" name="Elipsa 3"/>
          <p:cNvSpPr/>
          <p:nvPr/>
        </p:nvSpPr>
        <p:spPr>
          <a:xfrm>
            <a:off x="4319588" y="3284538"/>
            <a:ext cx="504825" cy="28892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pl-PL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95387"/>
          </a:xfrm>
          <a:ln>
            <a:solidFill>
              <a:srgbClr val="FFC000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800" b="1" dirty="0" smtClean="0"/>
              <a:t>9. Mamy sojuszników.</a:t>
            </a:r>
            <a:r>
              <a:rPr lang="pl-PL" sz="4800" dirty="0" smtClean="0"/>
              <a:t> </a:t>
            </a:r>
            <a:endParaRPr lang="pl-PL" sz="4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060575"/>
            <a:ext cx="8229600" cy="4065588"/>
          </a:xfrm>
        </p:spPr>
        <p:txBody>
          <a:bodyPr rtlCol="0">
            <a:normAutofit fontScale="92500" lnSpcReduction="2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Szkoła współpracuje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l-PL" sz="3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ze środowiskiem pozaszkolnym </a:t>
            </a:r>
            <a:endParaRPr lang="pl-PL" sz="35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sz="32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przy </a:t>
            </a:r>
            <a: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podejmowaniu działań profilaktycznych i interwencyjnych dotyczących agresji i przemocy</a:t>
            </a:r>
            <a:r>
              <a:rPr lang="pl-PL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gdy </a:t>
            </a:r>
            <a: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potrzeby przekraczają możliwości lub kompetencje szkoły.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3988" y="549275"/>
            <a:ext cx="8964612" cy="1311275"/>
          </a:xfrm>
          <a:ln>
            <a:solidFill>
              <a:srgbClr val="FFC000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000" b="1" dirty="0" smtClean="0"/>
              <a:t>10</a:t>
            </a:r>
            <a:r>
              <a:rPr lang="pl-PL" sz="4400" b="1" dirty="0" smtClean="0"/>
              <a:t>. Nagradzamy dobre przykłady.</a:t>
            </a:r>
            <a:r>
              <a:rPr lang="pl-PL" sz="4400" dirty="0" smtClean="0"/>
              <a:t> </a:t>
            </a:r>
            <a:endParaRPr lang="pl-PL" sz="4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188" y="2781300"/>
            <a:ext cx="8075612" cy="3344863"/>
          </a:xfrm>
        </p:spPr>
        <p:txBody>
          <a:bodyPr rtlCol="0">
            <a:normAutofit fontScale="92500"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pl-PL" sz="35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pl-PL" sz="3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Szkoła promuje wzorce zachowań </a:t>
            </a:r>
            <a:endParaRPr lang="pl-PL" sz="35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sz="3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oparte </a:t>
            </a:r>
            <a: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poszanowaniu godności każdego człowieka.</a:t>
            </a:r>
            <a:b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l-PL" sz="3200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1050925"/>
          </a:xfrm>
          <a:ln>
            <a:solidFill>
              <a:srgbClr val="FFC000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800" b="1" dirty="0" smtClean="0"/>
              <a:t>1. Szkoła jest wspólnotą.</a:t>
            </a:r>
            <a:r>
              <a:rPr lang="pl-PL" sz="4800" dirty="0" smtClean="0"/>
              <a:t> </a:t>
            </a:r>
            <a:endParaRPr lang="pl-PL" sz="4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388" y="1916113"/>
            <a:ext cx="8785225" cy="4210050"/>
          </a:xfrm>
        </p:spPr>
        <p:txBody>
          <a:bodyPr rtlCol="0">
            <a:normAutofit fontScale="85000" lnSpcReduction="2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pl-PL" sz="3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Szkoła dąży do </a:t>
            </a:r>
            <a:r>
              <a:rPr lang="pl-PL" sz="3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stworzenia 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wspólnoty </a:t>
            </a:r>
            <a:r>
              <a:rPr lang="pl-PL" sz="3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wszystkich </a:t>
            </a:r>
            <a:endParaRPr lang="pl-PL" sz="38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sz="32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nauczycieli, uczniów, </a:t>
            </a:r>
            <a: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ich rodziców </a:t>
            </a:r>
            <a:r>
              <a:rPr lang="pl-PL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oraz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pracowników niepedagogicznych szkoły, </a:t>
            </a:r>
            <a:endParaRPr lang="pl-PL" sz="32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3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opartej </a:t>
            </a:r>
            <a:r>
              <a:rPr lang="pl-PL" sz="33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 jasny </a:t>
            </a:r>
            <a:r>
              <a:rPr lang="pl-PL" sz="33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 przejrzysty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3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l-PL" sz="33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system norm.</a:t>
            </a:r>
            <a:r>
              <a:rPr lang="pl-PL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pl-PL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pl-PL" sz="3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8313" y="476250"/>
            <a:ext cx="8229600" cy="1052513"/>
          </a:xfrm>
          <a:ln>
            <a:solidFill>
              <a:srgbClr val="FFC000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800" b="1" dirty="0" smtClean="0"/>
              <a:t>2. Wszyscy się szanujemy.</a:t>
            </a:r>
            <a:r>
              <a:rPr lang="pl-PL" sz="4800" dirty="0" smtClean="0"/>
              <a:t> </a:t>
            </a:r>
            <a:endParaRPr lang="pl-PL" sz="4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750" y="1916113"/>
            <a:ext cx="8229600" cy="4598987"/>
          </a:xfrm>
        </p:spPr>
        <p:txBody>
          <a:bodyPr rtlCol="0">
            <a:no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Wspólnota </a:t>
            </a:r>
            <a:r>
              <a:rPr lang="pl-PL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szkolna </a:t>
            </a:r>
            <a:r>
              <a:rPr lang="pl-P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buduje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l-PL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klimat bezpieczeństwa, szacunku, otwartego dialogu i porozumienia </a:t>
            </a:r>
            <a:endParaRPr lang="pl-PL" sz="28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sz="5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pomiędzy </a:t>
            </a:r>
            <a:r>
              <a:rPr lang="pl-P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nauczycielami, pracownikami szkoły, uczniami i rodzicami. </a:t>
            </a:r>
            <a:endParaRPr lang="pl-PL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sz="16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Wszyscy </a:t>
            </a:r>
            <a:r>
              <a:rPr lang="pl-PL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uczestnicy społeczności szkolnej szanują siebie nawzajem i </a:t>
            </a:r>
            <a:r>
              <a:rPr lang="pl-PL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 </a:t>
            </a:r>
            <a:r>
              <a:rPr lang="pl-PL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zachowują się wobec siebie agresywnie</a:t>
            </a:r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74638" y="333375"/>
            <a:ext cx="8856662" cy="1223963"/>
          </a:xfrm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000" b="1" dirty="0" smtClean="0"/>
              <a:t>3. </a:t>
            </a:r>
            <a:r>
              <a:rPr lang="pl-PL" sz="3600" b="1" dirty="0" smtClean="0"/>
              <a:t>Wspólnie działamy przeciw przemocy.</a:t>
            </a:r>
            <a:r>
              <a:rPr lang="pl-PL" sz="3600" dirty="0" smtClean="0"/>
              <a:t> 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388" y="1844675"/>
            <a:ext cx="8856662" cy="4679950"/>
          </a:xfrm>
        </p:spPr>
        <p:txBody>
          <a:bodyPr rtlCol="0">
            <a:no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</a:t>
            </a:r>
            <a: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szkole działa system przeciwdziałania przemocy, </a:t>
            </a:r>
            <a:endParaRPr lang="pl-PL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który </a:t>
            </a:r>
            <a:r>
              <a:rPr lang="pl-P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jasno określa: </a:t>
            </a: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sz="6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obowiązujące </a:t>
            </a:r>
            <a: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normy, procedury </a:t>
            </a:r>
            <a:r>
              <a:rPr lang="pl-PL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działania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 współpracy wszystkich zainteresowanych </a:t>
            </a:r>
            <a:endParaRPr lang="pl-PL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</a:t>
            </a:r>
            <a: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zakresie rozwiązywania konfliktów oraz reagowania wobec przejawów agresji i przemocy. </a:t>
            </a:r>
            <a:endParaRPr lang="pl-PL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sz="1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Jego </a:t>
            </a:r>
            <a:r>
              <a:rPr lang="pl-PL" sz="20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zasady obowiązują wszystkich uczestników społeczności szkolnej</a:t>
            </a:r>
            <a:r>
              <a:rPr lang="pl-PL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nauczycieli, uczniów</a:t>
            </a:r>
            <a:r>
              <a:rPr lang="pl-P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</a:t>
            </a:r>
            <a:br>
              <a:rPr lang="pl-P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pl-P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l-PL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pracowników niepedagogicznych oraz wszystkie osoby </a:t>
            </a:r>
            <a:r>
              <a:rPr lang="pl-P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pl-P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pl-PL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znajdujące </a:t>
            </a:r>
            <a:r>
              <a:rPr lang="pl-PL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się na terenie szkoły</a:t>
            </a:r>
            <a:r>
              <a:rPr lang="pl-PL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pl-PL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123950"/>
          </a:xfrm>
          <a:ln>
            <a:solidFill>
              <a:srgbClr val="FFC000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800" b="1" dirty="0" smtClean="0"/>
              <a:t>4. Niczego nie ukrywamy.</a:t>
            </a:r>
            <a:r>
              <a:rPr lang="pl-PL" sz="4800" dirty="0" smtClean="0"/>
              <a:t> </a:t>
            </a:r>
            <a:endParaRPr lang="pl-PL" sz="4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276475"/>
            <a:ext cx="8435975" cy="3849688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Szkoła </a:t>
            </a:r>
            <a:r>
              <a:rPr lang="pl-PL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prowadzi </a:t>
            </a:r>
            <a:r>
              <a:rPr lang="pl-PL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regularną </a:t>
            </a:r>
            <a:r>
              <a:rPr lang="pl-PL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diagnozę </a:t>
            </a:r>
            <a:endParaRPr lang="pl-PL" sz="32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problemu </a:t>
            </a:r>
            <a:r>
              <a:rPr lang="pl-PL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przemocy w szkole</a:t>
            </a:r>
            <a:r>
              <a:rPr lang="pl-PL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sz="32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efekty </a:t>
            </a:r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działania </a:t>
            </a:r>
            <a:r>
              <a:rPr lang="pl-PL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systemu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przeciwdziałania przemocy </a:t>
            </a:r>
            <a:endParaRPr lang="pl-PL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podlegają </a:t>
            </a:r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monitoringowi </a:t>
            </a:r>
            <a:r>
              <a:rPr lang="pl-P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oraz  </a:t>
            </a:r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ewaluacji</a:t>
            </a:r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1050925"/>
          </a:xfrm>
          <a:ln>
            <a:solidFill>
              <a:srgbClr val="FFC000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800" b="1" dirty="0" smtClean="0"/>
              <a:t>5. Zawsze reagujemy.</a:t>
            </a:r>
            <a:r>
              <a:rPr lang="pl-PL" sz="4800" dirty="0" smtClean="0"/>
              <a:t> </a:t>
            </a:r>
            <a:endParaRPr lang="pl-PL" sz="4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349500"/>
            <a:ext cx="8229600" cy="3776663"/>
          </a:xfrm>
        </p:spPr>
        <p:txBody>
          <a:bodyPr rtlCol="0">
            <a:normAutofit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Szkoła reaguje na </a:t>
            </a:r>
            <a:r>
              <a:rPr lang="pl-PL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każdy przejaw </a:t>
            </a:r>
            <a:endParaRPr lang="pl-PL" sz="32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agresji </a:t>
            </a:r>
            <a:r>
              <a:rPr lang="pl-PL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 przemocy </a:t>
            </a:r>
            <a:endParaRPr lang="pl-PL" sz="32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sz="32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oraz </a:t>
            </a:r>
            <a: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zapewnia długofalową, odpowiednią pomoc </a:t>
            </a:r>
            <a:endParaRPr lang="pl-PL" sz="32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zarówno </a:t>
            </a:r>
            <a: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ofiarom, </a:t>
            </a:r>
            <a:endParaRPr lang="pl-PL" sz="32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 </a:t>
            </a:r>
            <a: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sprawcom przemocy</a:t>
            </a:r>
            <a: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750" y="981075"/>
            <a:ext cx="8229600" cy="1008063"/>
          </a:xfrm>
          <a:ln>
            <a:solidFill>
              <a:srgbClr val="FFC000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800" b="1" dirty="0" smtClean="0"/>
              <a:t>6. Nauczyciel nie jest sam.</a:t>
            </a:r>
            <a:r>
              <a:rPr lang="pl-PL" sz="4800" dirty="0" smtClean="0"/>
              <a:t> </a:t>
            </a:r>
            <a:endParaRPr lang="pl-PL" sz="4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781300"/>
            <a:ext cx="8229600" cy="3344863"/>
          </a:xfrm>
        </p:spPr>
        <p:txBody>
          <a:bodyPr rtlCol="0">
            <a:normAutofit fontScale="92500" lnSpcReduction="2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Szkoła </a:t>
            </a:r>
            <a:r>
              <a:rPr lang="pl-PL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podejmuje działania, </a:t>
            </a:r>
            <a:endParaRPr lang="pl-PL" sz="32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by </a:t>
            </a:r>
            <a:r>
              <a:rPr lang="pl-PL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nauczyciele mieli </a:t>
            </a:r>
            <a:endParaRPr lang="pl-PL" sz="32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odpowiednią </a:t>
            </a:r>
            <a:r>
              <a:rPr lang="pl-PL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wiedzę i </a:t>
            </a:r>
            <a:r>
              <a:rPr lang="pl-PL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umiejętności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</a:t>
            </a:r>
            <a: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zakresu rozwiązywania konfliktów i radzenia sobie z przejawami </a:t>
            </a:r>
            <a:endParaRPr lang="pl-PL" sz="32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agresji </a:t>
            </a:r>
            <a: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przemocy.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388" y="549275"/>
            <a:ext cx="8856662" cy="1050925"/>
          </a:xfrm>
          <a:ln>
            <a:solidFill>
              <a:srgbClr val="FFC000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400" b="1" dirty="0" smtClean="0"/>
              <a:t>7. Uczniowie wiedzą, jak działać.</a:t>
            </a:r>
            <a:r>
              <a:rPr lang="pl-PL" sz="4400" dirty="0" smtClean="0"/>
              <a:t> </a:t>
            </a:r>
            <a:endParaRPr lang="pl-PL" sz="4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3849688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Szkoła </a:t>
            </a:r>
            <a:r>
              <a:rPr lang="pl-PL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organizuje </a:t>
            </a:r>
            <a:r>
              <a:rPr lang="pl-PL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uczniom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l-PL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regularne zajęcia profilaktyczne </a:t>
            </a:r>
            <a:endParaRPr lang="pl-PL" sz="32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sz="32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</a:t>
            </a:r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zakresu umiejętności </a:t>
            </a:r>
            <a:endParaRPr lang="pl-PL" sz="28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psychologicznych </a:t>
            </a:r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społecznych, </a:t>
            </a:r>
            <a:endParaRPr lang="pl-PL" sz="28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oraz </a:t>
            </a:r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radzenia sobie </a:t>
            </a:r>
            <a:endParaRPr lang="pl-PL" sz="28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</a:t>
            </a:r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agresją i przemocą.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979487"/>
          </a:xfrm>
          <a:ln>
            <a:solidFill>
              <a:srgbClr val="FFC000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800" b="1" dirty="0" smtClean="0"/>
              <a:t>8. Rodzice są z nami.</a:t>
            </a:r>
            <a:r>
              <a:rPr lang="pl-PL" sz="4800" dirty="0" smtClean="0"/>
              <a:t> </a:t>
            </a:r>
            <a:endParaRPr lang="pl-PL" sz="4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205038"/>
            <a:ext cx="8229600" cy="3921125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Aby </a:t>
            </a:r>
            <a: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przeciwdziałać przemocy </a:t>
            </a:r>
            <a:endParaRPr lang="pl-PL" sz="32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szkoła </a:t>
            </a:r>
            <a:r>
              <a:rPr lang="pl-PL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współpracuje z rodzicami </a:t>
            </a:r>
            <a:endParaRPr lang="pl-PL" sz="32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sz="3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włączając </a:t>
            </a:r>
            <a: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ich </a:t>
            </a:r>
            <a: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do tworzenia systemu przeciwdziałania przemocy </a:t>
            </a:r>
            <a:endParaRPr lang="pl-PL" sz="32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 </a:t>
            </a:r>
            <a: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obejmując działaniami edukacyjnymi</a:t>
            </a:r>
            <a: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br>
              <a:rPr lang="pl-PL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pl-PL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deks Szkoły bez przemocy">
  <a:themeElements>
    <a:clrScheme name="Kierownictw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ierownictw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ierownictw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Kodeks Szkoły bez przemocy</Template>
  <TotalTime>1</TotalTime>
  <Words>279</Words>
  <Application>Microsoft Office PowerPoint</Application>
  <PresentationFormat>Pokaz na ekranie (4:3)</PresentationFormat>
  <Paragraphs>75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Szablon projektu</vt:lpstr>
      </vt:variant>
      <vt:variant>
        <vt:i4>2</vt:i4>
      </vt:variant>
      <vt:variant>
        <vt:lpstr>Tytuły slajdów</vt:lpstr>
      </vt:variant>
      <vt:variant>
        <vt:i4>11</vt:i4>
      </vt:variant>
    </vt:vector>
  </HeadingPairs>
  <TitlesOfParts>
    <vt:vector size="18" baseType="lpstr">
      <vt:lpstr>Palatino Linotype</vt:lpstr>
      <vt:lpstr>Arial</vt:lpstr>
      <vt:lpstr>Century Gothic</vt:lpstr>
      <vt:lpstr>Courier New</vt:lpstr>
      <vt:lpstr>Calibri</vt:lpstr>
      <vt:lpstr>Kodeks Szkoły bez przemocy</vt:lpstr>
      <vt:lpstr>1_Kierownictwo</vt:lpstr>
      <vt:lpstr>  KODEKS  SZKOŁY BEZ PRZEMOCY</vt:lpstr>
      <vt:lpstr>1. Szkoła jest wspólnotą. </vt:lpstr>
      <vt:lpstr>2. Wszyscy się szanujemy. </vt:lpstr>
      <vt:lpstr>3. Wspólnie działamy przeciw przemocy. </vt:lpstr>
      <vt:lpstr>4. Niczego nie ukrywamy. </vt:lpstr>
      <vt:lpstr>5. Zawsze reagujemy. </vt:lpstr>
      <vt:lpstr>6. Nauczyciel nie jest sam. </vt:lpstr>
      <vt:lpstr>7. Uczniowie wiedzą, jak działać. </vt:lpstr>
      <vt:lpstr>8. Rodzice są z nami. </vt:lpstr>
      <vt:lpstr>9. Mamy sojuszników. </vt:lpstr>
      <vt:lpstr>10. Nagradzamy dobre przykłady. </vt:lpstr>
    </vt:vector>
  </TitlesOfParts>
  <Company>PCPR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KODEKS  SZKOŁY BEZ PRZEMOCY</dc:title>
  <dc:creator>PCPR</dc:creator>
  <cp:lastModifiedBy>PCPR</cp:lastModifiedBy>
  <cp:revision>2</cp:revision>
  <dcterms:created xsi:type="dcterms:W3CDTF">2011-11-10T12:45:02Z</dcterms:created>
  <dcterms:modified xsi:type="dcterms:W3CDTF">2011-11-10T12:46:18Z</dcterms:modified>
</cp:coreProperties>
</file>