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0080625" cy="7559675" type="screen4x3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16" y="-90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6784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 idx="2"/>
          </p:nvPr>
        </p:nvSpPr>
        <p:spPr>
          <a:xfrm>
            <a:off x="1310399" y="1027081"/>
            <a:ext cx="4934879" cy="3701162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3"/>
          </p:nvPr>
        </p:nvSpPr>
        <p:spPr>
          <a:xfrm>
            <a:off x="1169279" y="5087520"/>
            <a:ext cx="5222522" cy="410831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6678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s-ES" sz="2000" b="0" i="0" u="none" strike="noStrike" kern="0" cap="none" spc="0" baseline="0">
        <a:solidFill>
          <a:srgbClr val="000000"/>
        </a:solidFill>
        <a:uFillTx/>
        <a:latin typeface="Thorndale" pitchFamily="18"/>
        <a:cs typeface="Arial Unicode M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09685" y="1027108"/>
            <a:ext cx="4935538" cy="3700457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pPr lvl="0" algn="just"/>
            <a:r>
              <a:rPr lang="es-ES" sz="2200">
                <a:latin typeface="Times New Roman" pitchFamily="18"/>
              </a:rPr>
              <a:t>W każdym przypadku popełnienia czynu karalnego przez ucznia, który nie ukończył 17 lat należy zawiadomić policję lub sąd rodzinny, a w przypadku popełnienia przestępstwa przez ucznia, ktory ukończył 17 rok życia prokuratora lub policję (art. 4 Upn i art. 304 Kpk).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09685" y="1027108"/>
            <a:ext cx="4935538" cy="3700457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pPr lvl="0" algn="just"/>
            <a:r>
              <a:rPr lang="es-ES" sz="2400">
                <a:latin typeface="Times New Roman" pitchFamily="18"/>
                <a:cs typeface="Times New Roman" pitchFamily="18"/>
              </a:rPr>
              <a:t>Szkoła może być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dla dziecka do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wiadcząj</a:t>
            </a:r>
            <a:r>
              <a:rPr lang="es-ES" sz="2400">
                <a:latin typeface="Times New Roman" pitchFamily="18"/>
              </a:rPr>
              <a:t>a</a:t>
            </a:r>
            <a:r>
              <a:rPr lang="es-ES" sz="2400">
                <a:latin typeface="Times New Roman" pitchFamily="18"/>
                <a:cs typeface="Times New Roman" pitchFamily="18"/>
              </a:rPr>
              <a:t>cego przemocy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jedynym bezpiecznym miejscem i jedynym </a:t>
            </a:r>
            <a:r>
              <a:rPr lang="es-ES" sz="2400">
                <a:latin typeface="Times New Roman" pitchFamily="18"/>
              </a:rPr>
              <a:t>ź</a:t>
            </a:r>
            <a:r>
              <a:rPr lang="es-ES" sz="2400">
                <a:latin typeface="Times New Roman" pitchFamily="18"/>
                <a:cs typeface="Times New Roman" pitchFamily="18"/>
              </a:rPr>
              <a:t>ródłem oparcia. Nie można tolerowa</a:t>
            </a:r>
            <a:r>
              <a:rPr lang="es-ES" sz="2400">
                <a:latin typeface="Times New Roman" pitchFamily="18"/>
              </a:rPr>
              <a:t>c </a:t>
            </a:r>
            <a:r>
              <a:rPr lang="es-ES" sz="2400">
                <a:latin typeface="Times New Roman" pitchFamily="18"/>
                <a:cs typeface="Times New Roman" pitchFamily="18"/>
              </a:rPr>
              <a:t>przemocy wobec dzieci, niezależnie od usprawiedliwień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i wyja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nień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podawanych przez dorosłych.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pPr lvl="0"/>
            <a:r>
              <a:rPr lang="es-ES"/>
              <a:t>Opisany przykład wyraźnie pokazuje, że nauczyciel powinien potrafić rozpoznać zaniedbanie</a:t>
            </a:r>
          </a:p>
          <a:p>
            <a:pPr lvl="0"/>
            <a:r>
              <a:rPr lang="es-ES"/>
              <a:t>dziecka – wystarczy zadać dziecku kilka pytań i wykazać przynajmniej odrobinę</a:t>
            </a:r>
          </a:p>
          <a:p>
            <a:pPr lvl="0"/>
            <a:r>
              <a:rPr lang="es-ES"/>
              <a:t>zainteresowania i zaangażowania jego sytuacją.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462921"/>
          </a:xfrm>
        </p:spPr>
        <p:txBody>
          <a:bodyPr/>
          <a:lstStyle/>
          <a:p>
            <a:pPr lvl="0" algn="just"/>
            <a:r>
              <a:rPr lang="es-ES" sz="2600">
                <a:latin typeface="Times New Roman" pitchFamily="18"/>
                <a:cs typeface="Times New Roman" pitchFamily="18"/>
              </a:rPr>
              <a:t>Za natychmiastowym powiadomieniem Policji lub Prokuratury przemawia tak</a:t>
            </a:r>
            <a:r>
              <a:rPr lang="es-ES" sz="2600">
                <a:latin typeface="TimesNewRoman" pitchFamily="18"/>
              </a:rPr>
              <a:t>ż</a:t>
            </a:r>
            <a:r>
              <a:rPr lang="es-ES" sz="2600">
                <a:latin typeface="Times New Roman" pitchFamily="18"/>
                <a:cs typeface="Times New Roman" pitchFamily="18"/>
              </a:rPr>
              <a:t>e znacz</a:t>
            </a:r>
            <a:r>
              <a:rPr lang="es-ES" sz="2600">
                <a:latin typeface="TimesNew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ca statystycznie tendencja do powtarzania się</a:t>
            </a:r>
            <a:r>
              <a:rPr lang="es-ES" sz="2600">
                <a:latin typeface="TimesNew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sytuacji przemocy wobec dziecka. Poza tym brak jakiejkolwiek reakcji ze strony szkoły lub innej placówki wychowawczej może spowodować</a:t>
            </a:r>
            <a:r>
              <a:rPr lang="es-ES" sz="2600">
                <a:latin typeface="TimesNew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narastanie przemocy. Ponadto można przypuszcza</a:t>
            </a:r>
            <a:r>
              <a:rPr lang="es-ES" sz="2600">
                <a:latin typeface="TimesNewRoman" pitchFamily="18"/>
              </a:rPr>
              <a:t>ć</a:t>
            </a:r>
            <a:r>
              <a:rPr lang="es-ES" sz="2600">
                <a:latin typeface="Times New Roman" pitchFamily="18"/>
                <a:cs typeface="Times New Roman" pitchFamily="18"/>
              </a:rPr>
              <a:t>, że zdecydowana interwencja mo</a:t>
            </a:r>
            <a:r>
              <a:rPr lang="es-ES" sz="2600">
                <a:latin typeface="TimesNewRoman" pitchFamily="18"/>
              </a:rPr>
              <a:t>ż</a:t>
            </a:r>
            <a:r>
              <a:rPr lang="es-ES" sz="2600">
                <a:latin typeface="Times New Roman" pitchFamily="18"/>
                <a:cs typeface="Times New Roman" pitchFamily="18"/>
              </a:rPr>
              <a:t>e okazać</a:t>
            </a:r>
            <a:r>
              <a:rPr lang="es-ES" sz="2600">
                <a:latin typeface="TimesNew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si</a:t>
            </a:r>
            <a:r>
              <a:rPr lang="es-ES" sz="2600">
                <a:latin typeface="TimesNewRoman" pitchFamily="18"/>
              </a:rPr>
              <a:t>e </a:t>
            </a:r>
            <a:r>
              <a:rPr lang="es-ES" sz="2600">
                <a:latin typeface="Times New Roman" pitchFamily="18"/>
                <a:cs typeface="Times New Roman" pitchFamily="18"/>
              </a:rPr>
              <a:t>skuteczniejsza.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09685" y="1027108"/>
            <a:ext cx="4935538" cy="3700457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09685" y="1027108"/>
            <a:ext cx="4935538" cy="3700457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09685" y="1027108"/>
            <a:ext cx="4935538" cy="3700457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5146563"/>
          </a:xfrm>
        </p:spPr>
        <p:txBody>
          <a:bodyPr/>
          <a:lstStyle/>
          <a:p>
            <a:pPr lvl="0" algn="just"/>
            <a:r>
              <a:rPr lang="es-ES" sz="2400">
                <a:latin typeface="Times New Roman" pitchFamily="18"/>
                <a:cs typeface="Times New Roman" pitchFamily="18"/>
              </a:rPr>
              <a:t>Na terenie placówek o</a:t>
            </a:r>
            <a:r>
              <a:rPr lang="es-ES" sz="2400">
                <a:latin typeface="TimesNew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wiatowych dochodzi do zachowań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pozaprawnych, które wyczerpują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znamiona przest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pstwa.</a:t>
            </a:r>
          </a:p>
          <a:p>
            <a:pPr lvl="0" algn="just"/>
            <a:r>
              <a:rPr lang="es-ES" sz="2400">
                <a:latin typeface="Times New Roman" pitchFamily="18"/>
                <a:cs typeface="Times New Roman" pitchFamily="18"/>
              </a:rPr>
              <a:t>Podczas spotkań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funkcjonariuszy Policji z nauczycielami i dyrektorami szkół okazywało si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, że dyrektorzy i nauczyciele wiedz</a:t>
            </a:r>
            <a:r>
              <a:rPr lang="es-ES" sz="2400">
                <a:latin typeface="TimesNew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, </a:t>
            </a:r>
            <a:r>
              <a:rPr lang="es-ES" sz="2400">
                <a:latin typeface="TimesNewRoman" pitchFamily="18"/>
              </a:rPr>
              <a:t>ż</a:t>
            </a:r>
            <a:r>
              <a:rPr lang="es-ES" sz="2400">
                <a:latin typeface="Times New Roman" pitchFamily="18"/>
                <a:cs typeface="Times New Roman" pitchFamily="18"/>
              </a:rPr>
              <a:t>e Policj</a:t>
            </a:r>
            <a:r>
              <a:rPr lang="es-ES" sz="2400">
                <a:latin typeface="TimesNewRoman" pitchFamily="18"/>
              </a:rPr>
              <a:t>ę </a:t>
            </a:r>
            <a:r>
              <a:rPr lang="es-ES" sz="2400">
                <a:latin typeface="Times New Roman" pitchFamily="18"/>
                <a:cs typeface="Times New Roman" pitchFamily="18"/>
              </a:rPr>
              <a:t>lub s</a:t>
            </a:r>
            <a:r>
              <a:rPr lang="es-ES" sz="2400">
                <a:latin typeface="TimesNew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 rodzinny należy informowa</a:t>
            </a:r>
            <a:r>
              <a:rPr lang="es-ES" sz="2400">
                <a:latin typeface="TimesNewRoman" pitchFamily="18"/>
              </a:rPr>
              <a:t>ć</a:t>
            </a:r>
            <a:r>
              <a:rPr lang="es-ES" sz="2400">
                <a:latin typeface="Times New Roman" pitchFamily="18"/>
                <a:cs typeface="Times New Roman" pitchFamily="18"/>
              </a:rPr>
              <a:t>, ale w wi</a:t>
            </a:r>
            <a:r>
              <a:rPr lang="es-ES" sz="2400">
                <a:latin typeface="TimesNewRoman" pitchFamily="18"/>
              </a:rPr>
              <a:t>e</a:t>
            </a:r>
            <a:r>
              <a:rPr lang="es-ES" sz="2400">
                <a:latin typeface="Times New Roman" pitchFamily="18"/>
                <a:cs typeface="Times New Roman" pitchFamily="18"/>
              </a:rPr>
              <a:t>kszo</a:t>
            </a:r>
            <a:r>
              <a:rPr lang="es-ES" sz="2400">
                <a:latin typeface="TimesNew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 przypadków nie wiedzieli, które zachowania uczniów </a:t>
            </a:r>
            <a:r>
              <a:rPr lang="es-ES" sz="2400">
                <a:latin typeface="TimesNewRoman" pitchFamily="18"/>
              </a:rPr>
              <a:t>śc</a:t>
            </a:r>
            <a:r>
              <a:rPr lang="es-ES" sz="2400">
                <a:latin typeface="Times New Roman" pitchFamily="18"/>
                <a:cs typeface="Times New Roman" pitchFamily="18"/>
              </a:rPr>
              <a:t>igane są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z urz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du a jakie w innym trybie. Efektem tego było nie informowanie Policji lub s</a:t>
            </a:r>
            <a:r>
              <a:rPr lang="es-ES" sz="2400">
                <a:latin typeface="TimesNew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du rodzinnego w ogóle lub informowanie Policji i s</a:t>
            </a:r>
            <a:r>
              <a:rPr lang="es-ES" sz="2400">
                <a:latin typeface="TimesNew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du wówczas, gdy nie było to zasadne.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Symbol zastępczy notatek 2"/>
          <p:cNvSpPr txBox="1">
            <a:spLocks noGrp="1"/>
          </p:cNvSpPr>
          <p:nvPr>
            <p:ph type="body" sz="quarter" idx="1"/>
          </p:nvPr>
        </p:nvSpPr>
        <p:spPr>
          <a:xfrm>
            <a:off x="1169279" y="5087520"/>
            <a:ext cx="5222522" cy="4108682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755651" y="2347914"/>
            <a:ext cx="8569327" cy="1620838"/>
          </a:xfrm>
        </p:spPr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1"/>
          </p:nvPr>
        </p:nvSpPr>
        <p:spPr>
          <a:xfrm>
            <a:off x="1512883" y="4283077"/>
            <a:ext cx="7056433" cy="1931990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41028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372827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 txBox="1">
            <a:spLocks noGrp="1"/>
          </p:cNvSpPr>
          <p:nvPr>
            <p:ph type="title" orient="vert"/>
          </p:nvPr>
        </p:nvSpPr>
        <p:spPr>
          <a:xfrm>
            <a:off x="7197727" y="627058"/>
            <a:ext cx="2151061" cy="6237286"/>
          </a:xfrm>
        </p:spPr>
        <p:txBody>
          <a:bodyPr vert="eaVert"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 txBox="1">
            <a:spLocks noGrp="1"/>
          </p:cNvSpPr>
          <p:nvPr>
            <p:ph type="body" orient="vert" idx="1"/>
          </p:nvPr>
        </p:nvSpPr>
        <p:spPr>
          <a:xfrm>
            <a:off x="739777" y="627058"/>
            <a:ext cx="6305546" cy="623728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2657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81894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796927" y="4857749"/>
            <a:ext cx="8567735" cy="1501773"/>
          </a:xfrm>
        </p:spPr>
        <p:txBody>
          <a:bodyPr anchor="t" anchorCtr="0"/>
          <a:lstStyle>
            <a:lvl1pPr algn="l">
              <a:defRPr lang="pl-PL" sz="4000" b="1" cap="al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796927" y="3203572"/>
            <a:ext cx="8567735" cy="165417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236256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739777" y="2101848"/>
            <a:ext cx="4227508" cy="47624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 txBox="1">
            <a:spLocks noGrp="1"/>
          </p:cNvSpPr>
          <p:nvPr>
            <p:ph idx="2"/>
          </p:nvPr>
        </p:nvSpPr>
        <p:spPr>
          <a:xfrm>
            <a:off x="5119689" y="2101848"/>
            <a:ext cx="4229099" cy="47624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77717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04821" y="303215"/>
            <a:ext cx="9072567" cy="1258891"/>
          </a:xfrm>
        </p:spPr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 txBox="1">
            <a:spLocks noGrp="1"/>
          </p:cNvSpPr>
          <p:nvPr>
            <p:ph type="body" idx="1"/>
          </p:nvPr>
        </p:nvSpPr>
        <p:spPr>
          <a:xfrm>
            <a:off x="504821" y="1692270"/>
            <a:ext cx="4452935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 txBox="1">
            <a:spLocks noGrp="1"/>
          </p:cNvSpPr>
          <p:nvPr>
            <p:ph idx="2"/>
          </p:nvPr>
        </p:nvSpPr>
        <p:spPr>
          <a:xfrm>
            <a:off x="504821" y="2397127"/>
            <a:ext cx="4452935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 txBox="1">
            <a:spLocks noGrp="1"/>
          </p:cNvSpPr>
          <p:nvPr>
            <p:ph type="body" idx="3"/>
          </p:nvPr>
        </p:nvSpPr>
        <p:spPr>
          <a:xfrm>
            <a:off x="5121270" y="1692270"/>
            <a:ext cx="4456108" cy="704846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 txBox="1">
            <a:spLocks noGrp="1"/>
          </p:cNvSpPr>
          <p:nvPr>
            <p:ph idx="4"/>
          </p:nvPr>
        </p:nvSpPr>
        <p:spPr>
          <a:xfrm>
            <a:off x="5121270" y="2397127"/>
            <a:ext cx="4456108" cy="43561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580497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pl-PL"/>
            </a:lvl1pPr>
          </a:lstStyle>
          <a:p>
            <a:pPr lvl="0"/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35180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4446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504821" y="301623"/>
            <a:ext cx="3316291" cy="1279529"/>
          </a:xfrm>
        </p:spPr>
        <p:txBody>
          <a:bodyPr anchor="b" anchorCtr="0"/>
          <a:lstStyle>
            <a:lvl1pPr algn="l">
              <a:defRPr lang="pl-PL"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3941758" y="301623"/>
            <a:ext cx="5635620" cy="64516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2"/>
          </p:nvPr>
        </p:nvSpPr>
        <p:spPr>
          <a:xfrm>
            <a:off x="504821" y="1581153"/>
            <a:ext cx="3316291" cy="517207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721492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1976439" y="5291139"/>
            <a:ext cx="6048371" cy="625477"/>
          </a:xfrm>
        </p:spPr>
        <p:txBody>
          <a:bodyPr anchor="b" anchorCtr="0"/>
          <a:lstStyle>
            <a:lvl1pPr algn="l">
              <a:defRPr lang="pl-PL" sz="2000" b="1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 txBox="1">
            <a:spLocks noGrp="1"/>
          </p:cNvSpPr>
          <p:nvPr>
            <p:ph type="pic" idx="1"/>
          </p:nvPr>
        </p:nvSpPr>
        <p:spPr>
          <a:xfrm>
            <a:off x="1976439" y="674690"/>
            <a:ext cx="6048371" cy="453707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2"/>
          </p:nvPr>
        </p:nvSpPr>
        <p:spPr>
          <a:xfrm>
            <a:off x="1976439" y="5916616"/>
            <a:ext cx="6048371" cy="88741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180142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5118" y="0"/>
            <a:ext cx="9614879" cy="7560003"/>
          </a:xfrm>
          <a:prstGeom prst="rect">
            <a:avLst/>
          </a:prstGeom>
          <a:gradFill>
            <a:gsLst>
              <a:gs pos="0">
                <a:srgbClr val="FFFBF0"/>
              </a:gs>
              <a:gs pos="100000">
                <a:srgbClr val="FFFFCC"/>
              </a:gs>
            </a:gsLst>
            <a:lin ang="0"/>
          </a:gradFill>
          <a:ln w="25402">
            <a:solidFill>
              <a:srgbClr val="333366">
                <a:alpha val="0"/>
              </a:srgbClr>
            </a:solidFill>
            <a:prstDash val="solid"/>
          </a:ln>
        </p:spPr>
        <p:txBody>
          <a:bodyPr vert="horz" wrap="square" lIns="0" tIns="0" rIns="0" bIns="0" anchor="ctr" anchorCtr="1" compatLnSpc="1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HG Mincho Light J" pitchFamily="2"/>
              <a:cs typeface="Arial Unicode MS" pitchFamily="2"/>
            </a:endParaRPr>
          </a:p>
        </p:txBody>
      </p:sp>
      <p:sp>
        <p:nvSpPr>
          <p:cNvPr id="3" name="Symbol zastępczy tytułu 2"/>
          <p:cNvSpPr txBox="1">
            <a:spLocks noGrp="1"/>
          </p:cNvSpPr>
          <p:nvPr>
            <p:ph type="title"/>
          </p:nvPr>
        </p:nvSpPr>
        <p:spPr>
          <a:xfrm>
            <a:off x="740517" y="627479"/>
            <a:ext cx="860760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/>
          <a:lstStyle/>
          <a:p>
            <a:pPr lvl="0"/>
            <a:endParaRPr lang="es-ES"/>
          </a:p>
        </p:txBody>
      </p:sp>
      <p:sp>
        <p:nvSpPr>
          <p:cNvPr id="4" name="Symbol zastępczy tekstu 3"/>
          <p:cNvSpPr txBox="1">
            <a:spLocks noGrp="1"/>
          </p:cNvSpPr>
          <p:nvPr>
            <p:ph type="body" idx="1"/>
          </p:nvPr>
        </p:nvSpPr>
        <p:spPr>
          <a:xfrm>
            <a:off x="740517" y="2101684"/>
            <a:ext cx="8607603" cy="47624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s-ES" sz="4400" b="0" i="0" u="none" strike="noStrike" kern="0" cap="none" spc="0" baseline="0">
          <a:solidFill>
            <a:srgbClr val="000000"/>
          </a:solidFill>
          <a:uFillTx/>
          <a:latin typeface="Thorndale" pitchFamily="18"/>
          <a:cs typeface="Arial Unicode MS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Clr>
          <a:srgbClr val="000000"/>
        </a:buClr>
        <a:buSzPct val="45000"/>
        <a:buFont typeface="StarSymbol"/>
        <a:buChar char="●"/>
        <a:tabLst/>
        <a:defRPr lang="pl-PL" sz="3200" b="0" i="0" u="none" strike="noStrike" kern="0" cap="none" spc="0" baseline="0">
          <a:solidFill>
            <a:srgbClr val="000000"/>
          </a:solidFill>
          <a:uFillTx/>
          <a:latin typeface="Thorndale" pitchFamily="18"/>
          <a:ea typeface="HG Mincho Light J" pitchFamily="2"/>
          <a:cs typeface="Arial Unicode MS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1135"/>
        </a:spcAft>
        <a:buClr>
          <a:srgbClr val="000000"/>
        </a:buClr>
        <a:buSzPct val="75000"/>
        <a:buFont typeface="StarSymbol"/>
        <a:buChar char="–"/>
        <a:tabLst/>
        <a:defRPr lang="pl-PL" sz="2800" b="0" i="0" u="none" strike="noStrike" kern="0" cap="none" spc="0" baseline="0">
          <a:solidFill>
            <a:srgbClr val="000000"/>
          </a:solidFill>
          <a:uFillTx/>
          <a:latin typeface="Thorndale" pitchFamily="18"/>
          <a:ea typeface="HG Mincho Light J" pitchFamily="2"/>
          <a:cs typeface="Arial Unicode MS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850"/>
        </a:spcAft>
        <a:buClr>
          <a:srgbClr val="000000"/>
        </a:buClr>
        <a:buSzPct val="45000"/>
        <a:buFont typeface="StarSymbol"/>
        <a:buChar char="●"/>
        <a:tabLst/>
        <a:defRPr lang="pl-PL" sz="2400" b="0" i="0" u="none" strike="noStrike" kern="0" cap="none" spc="0" baseline="0">
          <a:solidFill>
            <a:srgbClr val="000000"/>
          </a:solidFill>
          <a:uFillTx/>
          <a:latin typeface="Thorndale" pitchFamily="18"/>
          <a:ea typeface="HG Mincho Light J" pitchFamily="2"/>
          <a:cs typeface="Arial Unicode MS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565"/>
        </a:spcAft>
        <a:buClr>
          <a:srgbClr val="000000"/>
        </a:buClr>
        <a:buSzPct val="75000"/>
        <a:buFont typeface="StarSymbol"/>
        <a:buChar char="–"/>
        <a:tabLst/>
        <a:defRPr lang="pl-PL" sz="2000" b="0" i="0" u="none" strike="noStrike" kern="0" cap="none" spc="0" baseline="0">
          <a:solidFill>
            <a:srgbClr val="000000"/>
          </a:solidFill>
          <a:uFillTx/>
          <a:latin typeface="Thorndale" pitchFamily="18"/>
          <a:ea typeface="HG Mincho Light J" pitchFamily="2"/>
          <a:cs typeface="Arial Unicode MS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285"/>
        </a:spcAft>
        <a:buClr>
          <a:srgbClr val="000000"/>
        </a:buClr>
        <a:buSzPct val="45000"/>
        <a:buFont typeface="StarSymbol"/>
        <a:buChar char="●"/>
        <a:tabLst/>
        <a:defRPr lang="pl-PL" sz="2000" b="0" i="0" u="none" strike="noStrike" kern="0" cap="none" spc="0" baseline="0">
          <a:solidFill>
            <a:srgbClr val="000000"/>
          </a:solidFill>
          <a:uFillTx/>
          <a:latin typeface="Thorndale" pitchFamily="18"/>
          <a:ea typeface="HG Mincho Light J" pitchFamily="2"/>
          <a:cs typeface="Arial Unicode MS" pitchFamily="2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600"/>
              <a:t>.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3994199"/>
          </a:xfrm>
        </p:spPr>
        <p:txBody>
          <a:bodyPr anchor="ctr" anchorCtr="1"/>
          <a:lstStyle/>
          <a:p>
            <a:pPr marL="0" lvl="0" indent="-215999" algn="ctr">
              <a:buNone/>
            </a:pPr>
            <a:r>
              <a:rPr lang="es-ES" b="1"/>
              <a:t>PROCEDURY INTERWENCJI SZKOLNEJ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720" y="539998"/>
            <a:ext cx="2292483" cy="2075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438076" y="5425199"/>
            <a:ext cx="952557" cy="17143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4000" b="1">
                <a:latin typeface="Times New Roman" pitchFamily="18"/>
                <a:cs typeface="Times New Roman" pitchFamily="18"/>
              </a:rPr>
              <a:t>Przest</a:t>
            </a:r>
            <a:r>
              <a:rPr lang="es-ES" sz="4000" b="1">
                <a:latin typeface="TimesNewRoman" pitchFamily="18"/>
              </a:rPr>
              <a:t>ę</a:t>
            </a:r>
            <a:r>
              <a:rPr lang="es-ES" sz="4000" b="1">
                <a:latin typeface="Times New Roman" pitchFamily="18"/>
                <a:cs typeface="Times New Roman" pitchFamily="18"/>
              </a:rPr>
              <a:t>pstwa </a:t>
            </a:r>
            <a:r>
              <a:rPr lang="es-ES" sz="4000" b="1">
                <a:latin typeface="TimesNewRoman" pitchFamily="18"/>
              </a:rPr>
              <a:t>ś</a:t>
            </a:r>
            <a:r>
              <a:rPr lang="es-ES" sz="4000" b="1">
                <a:latin typeface="Times New Roman" pitchFamily="18"/>
                <a:cs typeface="Times New Roman" pitchFamily="18"/>
              </a:rPr>
              <a:t>cigane z urz</a:t>
            </a:r>
            <a:r>
              <a:rPr lang="es-ES" sz="4000" b="1">
                <a:latin typeface="TimesNewRoman" pitchFamily="18"/>
              </a:rPr>
              <a:t>ę</a:t>
            </a:r>
            <a:r>
              <a:rPr lang="es-ES" sz="4000" b="1">
                <a:latin typeface="Times New Roman" pitchFamily="18"/>
                <a:cs typeface="Times New Roman" pitchFamily="18"/>
              </a:rPr>
              <a:t>du – wybrane czyny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0962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204 k.k. </a:t>
            </a:r>
            <a:r>
              <a:rPr lang="es-ES" sz="2200">
                <a:latin typeface="Times New Roman" pitchFamily="18"/>
                <a:cs typeface="Times New Roman" pitchFamily="18"/>
              </a:rPr>
              <a:t>Str</a:t>
            </a:r>
            <a:r>
              <a:rPr lang="es-ES" sz="2200">
                <a:latin typeface="TimesNewRoman" pitchFamily="18"/>
              </a:rPr>
              <a:t>ę</a:t>
            </a:r>
            <a:r>
              <a:rPr lang="es-ES" sz="2200">
                <a:latin typeface="Times New Roman" pitchFamily="18"/>
                <a:cs typeface="Times New Roman" pitchFamily="18"/>
              </a:rPr>
              <a:t>czycielstwo, sutenerstwo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207 k.k.</a:t>
            </a:r>
            <a:r>
              <a:rPr lang="es-ES" sz="2200">
                <a:latin typeface="Times New Roman" pitchFamily="18"/>
                <a:cs typeface="Times New Roman" pitchFamily="18"/>
              </a:rPr>
              <a:t> Zn</a:t>
            </a:r>
            <a:r>
              <a:rPr lang="es-ES" sz="2200">
                <a:latin typeface="TimesNewRoman" pitchFamily="18"/>
              </a:rPr>
              <a:t>ę</a:t>
            </a:r>
            <a:r>
              <a:rPr lang="es-ES" sz="2200">
                <a:latin typeface="Times New Roman" pitchFamily="18"/>
                <a:cs typeface="Times New Roman" pitchFamily="18"/>
              </a:rPr>
              <a:t>canie się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fizycznie lub psychicznie nad osobą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najbliszą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lub nad inną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osobą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pozostaj</a:t>
            </a:r>
            <a:r>
              <a:rPr lang="es-ES" sz="2200">
                <a:latin typeface="TimesNewRoman" pitchFamily="18"/>
              </a:rPr>
              <a:t>a</a:t>
            </a:r>
            <a:r>
              <a:rPr lang="es-ES" sz="2200">
                <a:latin typeface="Times New Roman" pitchFamily="18"/>
                <a:cs typeface="Times New Roman" pitchFamily="18"/>
              </a:rPr>
              <a:t>cą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w stałym lub przemijaj</a:t>
            </a:r>
            <a:r>
              <a:rPr lang="es-ES" sz="2200">
                <a:latin typeface="TimesNewRoman" pitchFamily="18"/>
              </a:rPr>
              <a:t>ą</a:t>
            </a:r>
            <a:r>
              <a:rPr lang="es-ES" sz="2200">
                <a:latin typeface="Times New Roman" pitchFamily="18"/>
                <a:cs typeface="Times New Roman" pitchFamily="18"/>
              </a:rPr>
              <a:t>cym stosunku zale</a:t>
            </a:r>
            <a:r>
              <a:rPr lang="es-ES" sz="2200">
                <a:latin typeface="TimesNewRoman" pitchFamily="18"/>
              </a:rPr>
              <a:t>ż</a:t>
            </a:r>
            <a:r>
              <a:rPr lang="es-ES" sz="2200">
                <a:latin typeface="Times New Roman" pitchFamily="18"/>
                <a:cs typeface="Times New Roman" pitchFamily="18"/>
              </a:rPr>
              <a:t>no</a:t>
            </a:r>
            <a:r>
              <a:rPr lang="es-ES" sz="2200">
                <a:latin typeface="TimesNewRoman" pitchFamily="18"/>
              </a:rPr>
              <a:t>ś</a:t>
            </a:r>
            <a:r>
              <a:rPr lang="es-ES" sz="2200">
                <a:latin typeface="Times New Roman" pitchFamily="18"/>
                <a:cs typeface="Times New Roman" pitchFamily="18"/>
              </a:rPr>
              <a:t>ci od sprawcy albo nad małoletnim lub osob</a:t>
            </a:r>
            <a:r>
              <a:rPr lang="es-ES" sz="2200">
                <a:latin typeface="TimesNewRoman" pitchFamily="18"/>
              </a:rPr>
              <a:t>aą </a:t>
            </a:r>
            <a:r>
              <a:rPr lang="es-ES" sz="2200">
                <a:latin typeface="Times New Roman" pitchFamily="18"/>
                <a:cs typeface="Times New Roman" pitchFamily="18"/>
              </a:rPr>
              <a:t>nieporadną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ze wzgl</a:t>
            </a:r>
            <a:r>
              <a:rPr lang="es-ES" sz="2200">
                <a:latin typeface="TimesNewRoman" pitchFamily="18"/>
              </a:rPr>
              <a:t>e</a:t>
            </a:r>
            <a:r>
              <a:rPr lang="es-ES" sz="2200">
                <a:latin typeface="Times New Roman" pitchFamily="18"/>
                <a:cs typeface="Times New Roman" pitchFamily="18"/>
              </a:rPr>
              <a:t>du na jej stan psychiczny lub fizyczny</a:t>
            </a:r>
          </a:p>
          <a:p>
            <a:pPr marL="0" lvl="0" indent="-215999" algn="just">
              <a:buNone/>
            </a:pPr>
            <a:r>
              <a:rPr lang="es-ES" sz="2200" b="1"/>
              <a:t>208 k.k.</a:t>
            </a:r>
            <a:r>
              <a:rPr lang="es-ES" sz="2200"/>
              <a:t> 	Rozpijanie małoletniego</a:t>
            </a:r>
          </a:p>
          <a:p>
            <a:pPr marL="0" lvl="0" indent="-215999" algn="just">
              <a:buNone/>
            </a:pPr>
            <a:r>
              <a:rPr lang="es-ES" sz="2200" b="1"/>
              <a:t>276 k.k. 	</a:t>
            </a:r>
            <a:r>
              <a:rPr lang="es-ES" sz="2200"/>
              <a:t>Zniszczenie, uszkodzenie, ukrycie lub usunięcie dokumentu</a:t>
            </a:r>
          </a:p>
          <a:p>
            <a:pPr marL="0" lvl="0" indent="-215999" algn="just">
              <a:buNone/>
            </a:pPr>
            <a:r>
              <a:rPr lang="es-ES" sz="2200" b="1"/>
              <a:t>279 § 1k.k.</a:t>
            </a:r>
            <a:r>
              <a:rPr lang="es-ES" sz="2200"/>
              <a:t> Kradzież z włamaniem</a:t>
            </a:r>
          </a:p>
          <a:p>
            <a:pPr marL="0" lvl="0" indent="-215999" algn="just">
              <a:buNone/>
            </a:pPr>
            <a:r>
              <a:rPr lang="es-ES" sz="2200" b="1"/>
              <a:t>280 k.k.</a:t>
            </a:r>
            <a:r>
              <a:rPr lang="es-ES" sz="2200"/>
              <a:t> 	Rozbój</a:t>
            </a:r>
          </a:p>
          <a:p>
            <a:pPr marL="0" lvl="0" indent="-215999" algn="just">
              <a:buNone/>
            </a:pPr>
            <a:r>
              <a:rPr lang="es-ES" sz="2200" b="1"/>
              <a:t>281 k.k.</a:t>
            </a:r>
            <a:r>
              <a:rPr lang="es-ES" sz="2200"/>
              <a:t> 	Kradzież rozbójnicza</a:t>
            </a:r>
          </a:p>
          <a:p>
            <a:pPr marL="0" lvl="0" indent="-215999" algn="just">
              <a:buNone/>
            </a:pPr>
            <a:r>
              <a:rPr lang="es-ES" sz="2200" b="1"/>
              <a:t>282 k.k.</a:t>
            </a:r>
            <a:r>
              <a:rPr lang="es-ES" sz="2200"/>
              <a:t> 	Wymuszenie rozbójnicze</a:t>
            </a:r>
          </a:p>
          <a:p>
            <a:pPr marL="0" lvl="0" indent="-215999" algn="just">
              <a:buNone/>
            </a:pPr>
            <a:r>
              <a:rPr lang="es-ES" sz="2200" b="1"/>
              <a:t>284 § 1-3 	</a:t>
            </a:r>
            <a:r>
              <a:rPr lang="es-ES" sz="2200"/>
              <a:t>Przywłaszczenie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44641" y="6135477"/>
            <a:ext cx="653402" cy="11383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/>
              <a:t>Przykład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600" b="1" i="1">
                <a:latin typeface="Times New Roman" pitchFamily="18"/>
                <a:cs typeface="Times New Roman" pitchFamily="18"/>
              </a:rPr>
              <a:t>16 letni Patryk został napadni</a:t>
            </a:r>
            <a:r>
              <a:rPr lang="es-ES" sz="2600" b="1" i="1">
                <a:latin typeface="TimesNewRoman" pitchFamily="66"/>
              </a:rPr>
              <a:t>ę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ty w szatni po lekcjach. Napastnikami byli koledzy z klasy. Jeden uderzył Patryka  pi</a:t>
            </a:r>
            <a:r>
              <a:rPr lang="es-ES" sz="2600" b="1" i="1">
                <a:latin typeface="TimesNewRoman" pitchFamily="66"/>
              </a:rPr>
              <a:t>eś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cią</a:t>
            </a:r>
            <a:r>
              <a:rPr lang="es-ES" sz="2600" b="1" i="1">
                <a:latin typeface="TimesNewRoman" pitchFamily="66"/>
              </a:rPr>
              <a:t> 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w oko, a drugi przewrócił na ziemi</a:t>
            </a:r>
            <a:r>
              <a:rPr lang="es-ES" sz="2600" b="1" i="1">
                <a:latin typeface="TimesNewRoman" pitchFamily="66"/>
              </a:rPr>
              <a:t>ę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, kopn</a:t>
            </a:r>
            <a:r>
              <a:rPr lang="es-ES" sz="2600" b="1" i="1">
                <a:latin typeface="TimesNewRoman" pitchFamily="66"/>
              </a:rPr>
              <a:t>ą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ł w brzuch</a:t>
            </a:r>
          </a:p>
          <a:p>
            <a:pPr marL="0" lvl="0" indent="-215999" algn="just">
              <a:buNone/>
            </a:pPr>
            <a:r>
              <a:rPr lang="es-ES" sz="2600" b="1" i="1">
                <a:latin typeface="Times New Roman" pitchFamily="18"/>
                <a:cs typeface="Times New Roman" pitchFamily="18"/>
              </a:rPr>
              <a:t>i  w  kolano. Patryk z bólu nie mógł stanąć</a:t>
            </a:r>
            <a:r>
              <a:rPr lang="es-ES" sz="2600" b="1" i="1">
                <a:latin typeface="TimesNewRoman" pitchFamily="66"/>
              </a:rPr>
              <a:t> </a:t>
            </a:r>
            <a:r>
              <a:rPr lang="es-ES" sz="2600" b="1" i="1">
                <a:latin typeface="Times New Roman" pitchFamily="18"/>
                <a:cs typeface="Times New Roman" pitchFamily="18"/>
              </a:rPr>
              <a:t>na nogach.</a:t>
            </a:r>
          </a:p>
          <a:p>
            <a:pPr marL="0" lvl="0" indent="-215999" algn="just">
              <a:buNone/>
            </a:pPr>
            <a:endParaRPr lang="es-ES" sz="2600" i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W tej sytuacji informacja o zdarzeniu powinna wpłynąć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do Policji lub s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du rodzinnego. Nawet gdy rodzice pokrzywdzonego nie chc</a:t>
            </a:r>
            <a:r>
              <a:rPr lang="es-ES" sz="2400">
                <a:latin typeface="Times New Roman" pitchFamily="18"/>
              </a:rPr>
              <a:t>ą </a:t>
            </a:r>
            <a:r>
              <a:rPr lang="es-ES" sz="2400">
                <a:latin typeface="Times New Roman" pitchFamily="18"/>
                <a:cs typeface="Times New Roman" pitchFamily="18"/>
              </a:rPr>
              <a:t>informować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Policji, na szkole taki obowi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zek spoczywa.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endParaRPr lang="pl-PL"/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l="30079" t="24987" r="30079" b="29984"/>
          <a:stretch>
            <a:fillRect/>
          </a:stretch>
        </p:blipFill>
        <p:spPr>
          <a:xfrm>
            <a:off x="467642" y="259561"/>
            <a:ext cx="8814962" cy="6598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600" b="1"/>
              <a:t>Uczeń stał się ofiarą czynu karalnego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2041"/>
            <a:ext cx="8607603" cy="4762798"/>
          </a:xfrm>
        </p:spPr>
        <p:txBody>
          <a:bodyPr anchor="ctr"/>
          <a:lstStyle/>
          <a:p>
            <a:pPr marL="0" lvl="0" indent="-215999" algn="ctr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udzielenie pierwszej pomocy (przedmedycznej), bądź zapewnienie jej udzielenia poprzez wezwanie lekarza w przypadku kiedy ofiara doznała obrażeń,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Arial" pitchFamily="34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niezwłoczne powiadomienie dyrektora szkoły,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Arial" pitchFamily="34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powiadomienie rodziców ucznia,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Arial" pitchFamily="34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niezwłoczne wezwanie policji.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19833" y="611486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</a:rPr>
              <a:t>Popełnienie czynu karalnego przez ucznia, który nie ukończył 17 lat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23657"/>
            <a:ext cx="8607603" cy="4762067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pl-PL" sz="2400">
                <a:latin typeface="Times New Roman" pitchFamily="18"/>
                <a:cs typeface="Arial" pitchFamily="34"/>
              </a:rPr>
              <a:t>   </a:t>
            </a:r>
            <a:endParaRPr lang="es-ES" sz="2400">
              <a:latin typeface="Times New Roman" pitchFamily="18"/>
              <a:cs typeface="Arial" pitchFamily="34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niezwłoczne powiadomienie dyrektora szkoły,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ustalenie okoliczności czynu i ewentualnych świadkow zdarzenia,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przekazanie sprawcy (o ile jest znany i przebywa na terenie szkoły) dyrektorowi szkoły, lub pedagogowi szkolnemu pod opiekę,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powiadomienie rodzicow ucznia-sprawcy,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niezwłoczne powiadomienie policji,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• </a:t>
            </a:r>
            <a:r>
              <a:rPr lang="es-ES" sz="2400">
                <a:latin typeface="Times New Roman" pitchFamily="18"/>
                <a:cs typeface="Arial" pitchFamily="34"/>
              </a:rPr>
              <a:t>zabezpieczenie ewentualnych dowodow przestępstwa, lub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Arial" pitchFamily="34"/>
              </a:rPr>
              <a:t> przedmiotów pochodzących z przestępstwa i przekazanie ich policji.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  <a:cs typeface="Times New Roman" pitchFamily="18"/>
              </a:rPr>
              <a:t>Czyny </a:t>
            </a:r>
            <a:r>
              <a:rPr lang="es-ES" sz="3200" b="1">
                <a:latin typeface="TimesNewRoman" pitchFamily="18"/>
              </a:rPr>
              <a:t>ś</a:t>
            </a:r>
            <a:r>
              <a:rPr lang="es-ES" sz="3200" b="1">
                <a:latin typeface="Times New Roman" pitchFamily="18"/>
                <a:cs typeface="Times New Roman" pitchFamily="18"/>
              </a:rPr>
              <a:t>cigane na wniosek pokrzywdzonego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Organom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cigania (Policji, Prokuraturze) oprócz informacji o przest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pstwie potrzebna jest dodatkowa zgoda osoby pokrzywdzonej na podj</a:t>
            </a:r>
            <a:r>
              <a:rPr lang="es-ES" sz="2400">
                <a:latin typeface="Times New Roman" pitchFamily="18"/>
              </a:rPr>
              <a:t>ęc</a:t>
            </a:r>
            <a:r>
              <a:rPr lang="es-ES" sz="2400">
                <a:latin typeface="Times New Roman" pitchFamily="18"/>
                <a:cs typeface="Times New Roman" pitchFamily="18"/>
              </a:rPr>
              <a:t>ie czynno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ci. Jest to tzw. wniosek o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ciganie karne.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Dotyczy to na przykład przest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pstw, które dotyczą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bardzo osobistych (intymnych) sfer życia, lub sytuacji, gdy sprawca jest osobą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najbliszą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dla pokrzywdzonego.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W momencie popełnienia przez ucznia, na terenie szkoły, czynu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ciganego na wniosek pokrzywdzonego, dyrektor szkoły lub osoba przez niego wyznaczona ma obowi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zek poinformowania o tym Policję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lub s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 rodzinny natomiast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ciganie sprawcy uzależnione b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dzie od decyzji pokrzywdzonego czyli złożenia wniosku o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ciganie sprawcy.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19833" y="251441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400" b="1">
                <a:latin typeface="Times New Roman" pitchFamily="18"/>
                <a:cs typeface="Times New Roman" pitchFamily="18"/>
              </a:rPr>
              <a:t>Czyny </a:t>
            </a:r>
            <a:r>
              <a:rPr lang="es-ES" sz="3400" b="1">
                <a:latin typeface="TimesNewRoman" pitchFamily="18"/>
              </a:rPr>
              <a:t>ś</a:t>
            </a:r>
            <a:r>
              <a:rPr lang="es-ES" sz="3400" b="1">
                <a:latin typeface="Times New Roman" pitchFamily="18"/>
                <a:cs typeface="Times New Roman" pitchFamily="18"/>
              </a:rPr>
              <a:t>cigane na wniosek pokrzywdzonego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503806" y="2101684"/>
            <a:ext cx="9145014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Do najcz</a:t>
            </a:r>
            <a:r>
              <a:rPr lang="es-ES" sz="2600">
                <a:latin typeface="Times New Roman" pitchFamily="18"/>
              </a:rPr>
              <a:t>ę</a:t>
            </a:r>
            <a:r>
              <a:rPr lang="es-ES" sz="2600">
                <a:latin typeface="Times New Roman" pitchFamily="18"/>
                <a:cs typeface="Times New Roman" pitchFamily="18"/>
              </a:rPr>
              <a:t>stszych czynów popełnianych przez uczniów na terenie lub rejonie szkoły są</a:t>
            </a:r>
            <a:r>
              <a:rPr lang="es-ES" sz="2600">
                <a:latin typeface="Times New Roman" pitchFamily="18"/>
              </a:rPr>
              <a:t>:</a:t>
            </a:r>
          </a:p>
          <a:p>
            <a:pPr marL="0" lvl="0" indent="-215999" algn="just">
              <a:buNone/>
            </a:pPr>
            <a:endParaRPr lang="es-ES" sz="2600">
              <a:latin typeface="Times New Roman" pitchFamily="18"/>
            </a:endParaRP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- 	zniszczenie, uszkodzenie mienia;</a:t>
            </a: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- 	nieumy</a:t>
            </a:r>
            <a:r>
              <a:rPr lang="es-ES" sz="2600">
                <a:latin typeface="Times New Roman" pitchFamily="18"/>
              </a:rPr>
              <a:t>ś</a:t>
            </a:r>
            <a:r>
              <a:rPr lang="es-ES" sz="2600">
                <a:latin typeface="Times New Roman" pitchFamily="18"/>
                <a:cs typeface="Times New Roman" pitchFamily="18"/>
              </a:rPr>
              <a:t>lne narażenie człowieka na bezpo</a:t>
            </a:r>
            <a:r>
              <a:rPr lang="es-ES" sz="2600">
                <a:latin typeface="Times New Roman" pitchFamily="18"/>
              </a:rPr>
              <a:t>s</a:t>
            </a:r>
            <a:r>
              <a:rPr lang="es-ES" sz="2600">
                <a:latin typeface="Times New Roman" pitchFamily="18"/>
                <a:cs typeface="Times New Roman" pitchFamily="18"/>
              </a:rPr>
              <a:t>rednie</a:t>
            </a: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 	niebezpiecze</a:t>
            </a:r>
            <a:r>
              <a:rPr lang="es-ES" sz="2600">
                <a:latin typeface="Times New Roman" pitchFamily="18"/>
              </a:rPr>
              <a:t>ń</a:t>
            </a:r>
            <a:r>
              <a:rPr lang="es-ES" sz="2600">
                <a:latin typeface="Times New Roman" pitchFamily="18"/>
                <a:cs typeface="Times New Roman" pitchFamily="18"/>
              </a:rPr>
              <a:t>stwo utraty życia albo ci</a:t>
            </a:r>
            <a:r>
              <a:rPr lang="es-ES" sz="2600">
                <a:latin typeface="Times New Roman" pitchFamily="18"/>
              </a:rPr>
              <a:t>ęż</a:t>
            </a:r>
            <a:r>
              <a:rPr lang="es-ES" sz="2600">
                <a:latin typeface="Times New Roman" pitchFamily="18"/>
                <a:cs typeface="Times New Roman" pitchFamily="18"/>
              </a:rPr>
              <a:t>kiego uszczerbku na</a:t>
            </a: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	zdrowiu (cz</a:t>
            </a:r>
            <a:r>
              <a:rPr lang="es-ES" sz="2600">
                <a:latin typeface="Times New Roman" pitchFamily="18"/>
              </a:rPr>
              <a:t>ę</a:t>
            </a:r>
            <a:r>
              <a:rPr lang="es-ES" sz="2600">
                <a:latin typeface="Times New Roman" pitchFamily="18"/>
                <a:cs typeface="Times New Roman" pitchFamily="18"/>
              </a:rPr>
              <a:t>sto podczas zabaw);</a:t>
            </a: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- 	gro</a:t>
            </a:r>
            <a:r>
              <a:rPr lang="es-ES" sz="2600">
                <a:latin typeface="Times New Roman" pitchFamily="18"/>
              </a:rPr>
              <a:t>ź</a:t>
            </a:r>
            <a:r>
              <a:rPr lang="es-ES" sz="2600">
                <a:latin typeface="Times New Roman" pitchFamily="18"/>
                <a:cs typeface="Times New Roman" pitchFamily="18"/>
              </a:rPr>
              <a:t>ba karalna.</a:t>
            </a:r>
          </a:p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W ka</a:t>
            </a:r>
            <a:r>
              <a:rPr lang="es-ES" sz="2600">
                <a:latin typeface="Times New Roman" pitchFamily="18"/>
              </a:rPr>
              <a:t>ż</a:t>
            </a:r>
            <a:r>
              <a:rPr lang="es-ES" sz="2600">
                <a:latin typeface="Times New Roman" pitchFamily="18"/>
                <a:cs typeface="Times New Roman" pitchFamily="18"/>
              </a:rPr>
              <a:t>dym przypadku </a:t>
            </a:r>
            <a:r>
              <a:rPr lang="es-ES" sz="2600">
                <a:latin typeface="Times New Roman" pitchFamily="18"/>
              </a:rPr>
              <a:t>ś</a:t>
            </a:r>
            <a:r>
              <a:rPr lang="es-ES" sz="2600">
                <a:latin typeface="Times New Roman" pitchFamily="18"/>
                <a:cs typeface="Times New Roman" pitchFamily="18"/>
              </a:rPr>
              <a:t>ciganie sprawcy uzależnione jest od wniosku pokrzywdzonego, natomiast szkoła ma obowi</a:t>
            </a:r>
            <a:r>
              <a:rPr lang="es-ES" sz="2600">
                <a:latin typeface="Times New 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zek informowania Policji lub s</a:t>
            </a:r>
            <a:r>
              <a:rPr lang="es-ES" sz="2600">
                <a:latin typeface="Times New 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du rodzinnego o takim zdarzeniu.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  <a:cs typeface="Times New Roman" pitchFamily="18"/>
              </a:rPr>
              <a:t>Uczeń</a:t>
            </a:r>
            <a:r>
              <a:rPr lang="es-ES" sz="3200" b="1">
                <a:latin typeface="TimesNewRoman" pitchFamily="18"/>
              </a:rPr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jako osoba dotknięta przemocą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W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ród zjawisk patologii społecznej ujawnia si</a:t>
            </a:r>
            <a:r>
              <a:rPr lang="es-ES" sz="2400">
                <a:latin typeface="Times New Roman" pitchFamily="18"/>
              </a:rPr>
              <a:t>e </a:t>
            </a:r>
            <a:r>
              <a:rPr lang="es-ES" sz="2400">
                <a:latin typeface="Times New Roman" pitchFamily="18"/>
                <a:cs typeface="Times New Roman" pitchFamily="18"/>
              </a:rPr>
              <a:t>coraz wi</a:t>
            </a:r>
            <a:r>
              <a:rPr lang="es-ES" sz="2400">
                <a:latin typeface="Times New Roman" pitchFamily="18"/>
              </a:rPr>
              <a:t>e</a:t>
            </a:r>
            <a:r>
              <a:rPr lang="es-ES" sz="2400">
                <a:latin typeface="Times New Roman" pitchFamily="18"/>
                <a:cs typeface="Times New Roman" pitchFamily="18"/>
              </a:rPr>
              <a:t>cej przypadków przemocy wobec dzieci. Ponieważ</a:t>
            </a:r>
            <a:r>
              <a:rPr lang="es-ES" sz="2400">
                <a:latin typeface="Times New Roman" pitchFamily="18"/>
              </a:rPr>
              <a:t>  </a:t>
            </a:r>
            <a:r>
              <a:rPr lang="es-ES" sz="2400">
                <a:latin typeface="Times New Roman" pitchFamily="18"/>
                <a:cs typeface="Times New Roman" pitchFamily="18"/>
              </a:rPr>
              <a:t>dzieci sp</a:t>
            </a:r>
            <a:r>
              <a:rPr lang="es-ES" sz="2400">
                <a:latin typeface="Times New Roman" pitchFamily="18"/>
              </a:rPr>
              <a:t>e</a:t>
            </a:r>
            <a:r>
              <a:rPr lang="es-ES" sz="2400">
                <a:latin typeface="Times New Roman" pitchFamily="18"/>
                <a:cs typeface="Times New Roman" pitchFamily="18"/>
              </a:rPr>
              <a:t>dzają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w szkole dużo czasu - nauczyciele, pedagodzy szkolni mogą</a:t>
            </a:r>
            <a:r>
              <a:rPr lang="es-ES" sz="2400">
                <a:latin typeface="Times New Roman" pitchFamily="18"/>
              </a:rPr>
              <a:t>  </a:t>
            </a:r>
            <a:r>
              <a:rPr lang="es-ES" sz="2400">
                <a:latin typeface="Times New Roman" pitchFamily="18"/>
                <a:cs typeface="Times New Roman" pitchFamily="18"/>
              </a:rPr>
              <a:t>pomóc w rozpoznaniu przypadków przemocy wobec dzieci.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</a:endParaRP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endParaRPr lang="es-ES" sz="2200">
              <a:latin typeface="Times New Roman" pitchFamily="18"/>
              <a:cs typeface="Times New Roman" pitchFamily="18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/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Uczeń</a:t>
            </a:r>
            <a:r>
              <a:rPr lang="es-ES" sz="3200" b="1">
                <a:latin typeface="TimesNewRoman" pitchFamily="18"/>
              </a:rPr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jako osoba dotknięta przemocą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pPr marL="0" lvl="0" indent="-215999" algn="ctr">
              <a:buNone/>
            </a:pPr>
            <a:r>
              <a:rPr lang="es-ES"/>
              <a:t>W przypadku stwierdzenia ewidentnych, nie budzących wątpliwości objawów krzywdzenia dziecka (werbalne komunikaty dziecka, świadków lub osób trzecich, ślady pobicia) należy bezwłocznie zawiadomić Policję.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  <a:cs typeface="Times New Roman" pitchFamily="18"/>
              </a:rPr>
              <a:t>Uczeń</a:t>
            </a:r>
            <a:r>
              <a:rPr lang="es-ES" sz="3200" b="1">
                <a:latin typeface="TimesNewRoman" pitchFamily="18"/>
              </a:rPr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jako osoba dotknięta przemocą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ctr">
              <a:buNone/>
            </a:pPr>
            <a:r>
              <a:rPr lang="es-ES" sz="4000" b="1">
                <a:latin typeface="Times New Roman" pitchFamily="18"/>
                <a:cs typeface="Times New Roman" pitchFamily="18"/>
              </a:rPr>
              <a:t>Przykład</a:t>
            </a:r>
          </a:p>
          <a:p>
            <a:pPr marL="0" lvl="0" indent="-215999" algn="ctr">
              <a:buNone/>
            </a:pPr>
            <a:endParaRPr lang="es-ES" sz="40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Dyrektor szkoły na pro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bę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wychowawczyni wzywa karetkę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pogotowia ratunkowego do 12 letniego ucznia, który wymiotuje i jest wg. wychowawczyni w stanie upojenia alkoholowego.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Na miejscu lekarz wyklucza upojenie alkoholowe i pytaj</a:t>
            </a:r>
            <a:r>
              <a:rPr lang="es-ES" sz="2400">
                <a:latin typeface="Times New Roman" pitchFamily="18"/>
              </a:rPr>
              <a:t>a</a:t>
            </a:r>
            <a:r>
              <a:rPr lang="es-ES" sz="2400">
                <a:latin typeface="Times New Roman" pitchFamily="18"/>
                <a:cs typeface="Times New Roman" pitchFamily="18"/>
              </a:rPr>
              <a:t>c o rodzaj zjedzonych posiłków podejrzewa zatrucie pokarmowe. Uczeń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odpowiada, </a:t>
            </a:r>
            <a:r>
              <a:rPr lang="es-ES" sz="2400">
                <a:latin typeface="Times New Roman" pitchFamily="18"/>
              </a:rPr>
              <a:t>ż</a:t>
            </a:r>
            <a:r>
              <a:rPr lang="es-ES" sz="2400">
                <a:latin typeface="Times New Roman" pitchFamily="18"/>
                <a:cs typeface="Times New Roman" pitchFamily="18"/>
              </a:rPr>
              <a:t>e zjadł „niedojrzałe jabłka, gdy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był bardzo głodny i nie jadł posiłków od 2 dni”. Po kolejnych, zadanych pytaniach okazuje si</a:t>
            </a:r>
            <a:r>
              <a:rPr lang="es-ES" sz="2400">
                <a:latin typeface="Times New Roman" pitchFamily="18"/>
              </a:rPr>
              <a:t>e</a:t>
            </a:r>
            <a:r>
              <a:rPr lang="es-ES" sz="2400">
                <a:latin typeface="Times New Roman" pitchFamily="18"/>
                <a:cs typeface="Times New Roman" pitchFamily="18"/>
              </a:rPr>
              <a:t>, </a:t>
            </a:r>
            <a:r>
              <a:rPr lang="es-ES" sz="2400">
                <a:latin typeface="Times New Roman" pitchFamily="18"/>
              </a:rPr>
              <a:t>ż</a:t>
            </a:r>
            <a:r>
              <a:rPr lang="es-ES" sz="2400">
                <a:latin typeface="Times New Roman" pitchFamily="18"/>
                <a:cs typeface="Times New Roman" pitchFamily="18"/>
              </a:rPr>
              <a:t>e dziecko pozbawione jest opieki rodziców, którzy przebywają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gdzieś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na libacji alkoholowej.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es-ES" b="1"/>
              <a:t>Obowiązujące przepisy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>
            <a:spAutoFit/>
          </a:bodyPr>
          <a:lstStyle/>
          <a:p>
            <a:pPr marL="0" lvl="0" indent="-215999" algn="ctr">
              <a:buNone/>
            </a:pPr>
            <a:endParaRPr lang="es-ES" sz="1200" b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800">
                <a:latin typeface="Times New Roman" pitchFamily="18"/>
                <a:cs typeface="Times New Roman" pitchFamily="18"/>
              </a:rPr>
              <a:t>• </a:t>
            </a:r>
            <a:r>
              <a:rPr lang="es-ES" sz="2200" b="1">
                <a:latin typeface="Times New Roman" pitchFamily="18"/>
                <a:cs typeface="Times New Roman" pitchFamily="18"/>
              </a:rPr>
              <a:t>Ustawa o post</a:t>
            </a:r>
            <a:r>
              <a:rPr lang="es-ES" sz="2200" b="1">
                <a:latin typeface="Times New Roman" pitchFamily="18"/>
              </a:rPr>
              <a:t>ę</a:t>
            </a:r>
            <a:r>
              <a:rPr lang="es-ES" sz="2200" b="1">
                <a:latin typeface="Times New Roman" pitchFamily="18"/>
                <a:cs typeface="Times New Roman" pitchFamily="18"/>
              </a:rPr>
              <a:t>powaniu w sprawach nieletnich z dnia 26 pa</a:t>
            </a:r>
            <a:r>
              <a:rPr lang="es-ES" sz="2200" b="1">
                <a:latin typeface="Times New Roman" pitchFamily="18"/>
              </a:rPr>
              <a:t>ź</a:t>
            </a:r>
            <a:r>
              <a:rPr lang="es-ES" sz="2200" b="1">
                <a:latin typeface="Times New Roman" pitchFamily="18"/>
                <a:cs typeface="Times New Roman" pitchFamily="18"/>
              </a:rPr>
              <a:t>dziernika 1982 r.</a:t>
            </a:r>
          </a:p>
          <a:p>
            <a:pPr marL="0" lvl="0" indent="-215999" algn="just">
              <a:buNone/>
            </a:pPr>
            <a:endParaRPr lang="es-ES" sz="2200" b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• Kodeks Post</a:t>
            </a:r>
            <a:r>
              <a:rPr lang="es-ES" sz="2200" b="1">
                <a:latin typeface="Times New Roman" pitchFamily="18"/>
              </a:rPr>
              <a:t>ę</a:t>
            </a:r>
            <a:r>
              <a:rPr lang="es-ES" sz="2200" b="1">
                <a:latin typeface="Times New Roman" pitchFamily="18"/>
                <a:cs typeface="Times New Roman" pitchFamily="18"/>
              </a:rPr>
              <a:t>powania Karnego</a:t>
            </a:r>
          </a:p>
          <a:p>
            <a:pPr marL="0" lvl="0" indent="-215999" algn="just">
              <a:buNone/>
            </a:pPr>
            <a:endParaRPr lang="es-ES" sz="2200" b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• Ustawa o wychowaniu w trze</a:t>
            </a:r>
            <a:r>
              <a:rPr lang="es-ES" sz="2200" b="1">
                <a:latin typeface="Times New Roman" pitchFamily="18"/>
              </a:rPr>
              <a:t>ź</a:t>
            </a:r>
            <a:r>
              <a:rPr lang="es-ES" sz="2200" b="1">
                <a:latin typeface="Times New Roman" pitchFamily="18"/>
                <a:cs typeface="Times New Roman" pitchFamily="18"/>
              </a:rPr>
              <a:t>wo</a:t>
            </a:r>
            <a:r>
              <a:rPr lang="es-ES" sz="2200" b="1">
                <a:latin typeface="Times New Roman" pitchFamily="18"/>
              </a:rPr>
              <a:t>s</a:t>
            </a:r>
            <a:r>
              <a:rPr lang="es-ES" sz="2200" b="1">
                <a:latin typeface="Times New Roman" pitchFamily="18"/>
                <a:cs typeface="Times New Roman" pitchFamily="18"/>
              </a:rPr>
              <a:t>ci i przeciwdziałaniu alkoholizmowi z dnia 26 pa</a:t>
            </a:r>
            <a:r>
              <a:rPr lang="es-ES" sz="2200" b="1">
                <a:latin typeface="Times New Roman" pitchFamily="18"/>
              </a:rPr>
              <a:t>ź</a:t>
            </a:r>
            <a:r>
              <a:rPr lang="es-ES" sz="2200" b="1">
                <a:latin typeface="Times New Roman" pitchFamily="18"/>
                <a:cs typeface="Times New Roman" pitchFamily="18"/>
              </a:rPr>
              <a:t>dziernika 1982 roku</a:t>
            </a:r>
          </a:p>
          <a:p>
            <a:pPr marL="0" lvl="0" indent="-215999" algn="just">
              <a:buNone/>
            </a:pPr>
            <a:endParaRPr lang="es-ES" sz="2200" b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• Ustawa o przeciwdziałaniu narkomanii z dnia 29 lipca 2005 roku</a:t>
            </a:r>
          </a:p>
          <a:p>
            <a:pPr marL="0" lvl="0" indent="-215999" algn="just">
              <a:buNone/>
            </a:pPr>
            <a:endParaRPr lang="es-ES" sz="2200" b="1">
              <a:latin typeface="Times New Roman" pitchFamily="18"/>
              <a:cs typeface="Times New Roman" pitchFamily="18"/>
            </a:endParaRPr>
          </a:p>
          <a:p>
            <a:pPr marL="0" lvl="0" indent="-215999" algn="just"/>
            <a:r>
              <a:rPr lang="es-ES" sz="2200" b="1">
                <a:latin typeface="Times New Roman" pitchFamily="18"/>
                <a:cs typeface="Times New Roman" pitchFamily="18"/>
              </a:rPr>
              <a:t>Rozporządzenie Rady Ministrów z dnia 13 września 2011r. w sprawie procedury “Niebieskie Karty” oraz wzorów formularzy “Niebieska Karta”.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  <a:cs typeface="Times New Roman" pitchFamily="18"/>
              </a:rPr>
              <a:t>Uczeń</a:t>
            </a:r>
            <a:r>
              <a:rPr lang="es-ES" sz="3200" b="1">
                <a:latin typeface="TimesNewRoman" pitchFamily="18"/>
              </a:rPr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jako osoba dotknięta przemocą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Natychmiastowa informacja do s</a:t>
            </a:r>
            <a:r>
              <a:rPr lang="es-ES" sz="2600">
                <a:latin typeface="TimesNew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du rodzinnego, Prokuratury lub Policji to najodpowiedniejszy sposób post</a:t>
            </a:r>
            <a:r>
              <a:rPr lang="es-ES" sz="2600">
                <a:latin typeface="TimesNewRoman" pitchFamily="18"/>
              </a:rPr>
              <a:t>ę</a:t>
            </a:r>
            <a:r>
              <a:rPr lang="es-ES" sz="2600">
                <a:latin typeface="Times New Roman" pitchFamily="18"/>
                <a:cs typeface="Times New Roman" pitchFamily="18"/>
              </a:rPr>
              <a:t>powania w przypadku podejrzenia stosowania przemocy wobec dziecka.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>
                <a:latin typeface="Times New Roman" pitchFamily="18"/>
                <a:cs typeface="Times New Roman" pitchFamily="18"/>
              </a:rPr>
              <a:t>Uczeń</a:t>
            </a:r>
            <a:r>
              <a:rPr lang="es-ES" sz="3200" b="1">
                <a:latin typeface="TimesNewRoman" pitchFamily="18"/>
              </a:rPr>
              <a:t> </a:t>
            </a:r>
            <a:r>
              <a:rPr lang="es-ES" sz="3200" b="1">
                <a:latin typeface="Times New Roman" pitchFamily="18"/>
                <a:cs typeface="Times New Roman" pitchFamily="18"/>
              </a:rPr>
              <a:t>jako ofiara zaniedbania – forma przemocy wobec dziecka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23235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600">
                <a:latin typeface="Times New Roman" pitchFamily="18"/>
                <a:cs typeface="Times New Roman" pitchFamily="18"/>
              </a:rPr>
              <a:t>Oczywi</a:t>
            </a:r>
            <a:r>
              <a:rPr lang="es-ES" sz="2600">
                <a:latin typeface="Times New Roman" pitchFamily="18"/>
              </a:rPr>
              <a:t>ś</a:t>
            </a:r>
            <a:r>
              <a:rPr lang="es-ES" sz="2600">
                <a:latin typeface="Times New Roman" pitchFamily="18"/>
                <a:cs typeface="Times New Roman" pitchFamily="18"/>
              </a:rPr>
              <a:t>cie decyzja o zgłoszeniu przypadku zaniedbania nie jest łatwa, a interpretacja prawna pozostawia tu możliwość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odroczenia powiadomienia organów </a:t>
            </a:r>
            <a:r>
              <a:rPr lang="es-ES" sz="2600">
                <a:latin typeface="Times New Roman" pitchFamily="18"/>
              </a:rPr>
              <a:t>śc</a:t>
            </a:r>
            <a:r>
              <a:rPr lang="es-ES" sz="2600">
                <a:latin typeface="Times New Roman" pitchFamily="18"/>
                <a:cs typeface="Times New Roman" pitchFamily="18"/>
              </a:rPr>
              <a:t>igania - w wypadku, gdy podejmowane są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skuteczne oddziaływania innych słu</a:t>
            </a:r>
            <a:r>
              <a:rPr lang="es-ES" sz="2600">
                <a:latin typeface="Times New Roman" pitchFamily="18"/>
              </a:rPr>
              <a:t>żb</a:t>
            </a:r>
            <a:r>
              <a:rPr lang="es-ES" sz="2600">
                <a:latin typeface="Times New Roman" pitchFamily="18"/>
                <a:cs typeface="Times New Roman" pitchFamily="18"/>
              </a:rPr>
              <a:t>, a wi</a:t>
            </a:r>
            <a:r>
              <a:rPr lang="es-ES" sz="2600">
                <a:latin typeface="Times New Roman" pitchFamily="18"/>
              </a:rPr>
              <a:t>ę</a:t>
            </a:r>
            <a:r>
              <a:rPr lang="es-ES" sz="2600">
                <a:latin typeface="Times New Roman" pitchFamily="18"/>
                <a:cs typeface="Times New Roman" pitchFamily="18"/>
              </a:rPr>
              <a:t>c gdy prowadzony jest systematyczny i kompleksowy zespół oddziaływań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kontrolnych (np. co kilka dni dziecko jest ogl</a:t>
            </a:r>
            <a:r>
              <a:rPr lang="es-ES" sz="2600">
                <a:latin typeface="Times New 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dane przez lekarza lub piel</a:t>
            </a:r>
            <a:r>
              <a:rPr lang="es-ES" sz="2600">
                <a:latin typeface="Times New Roman" pitchFamily="18"/>
              </a:rPr>
              <a:t>e</a:t>
            </a:r>
            <a:r>
              <a:rPr lang="es-ES" sz="2600">
                <a:latin typeface="Times New Roman" pitchFamily="18"/>
                <a:cs typeface="Times New Roman" pitchFamily="18"/>
              </a:rPr>
              <a:t>gniarkę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w szkolnym gabinecie) oraz terapeutycznych (prowadzone są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systematyczne spotkania z rodzin</a:t>
            </a:r>
            <a:r>
              <a:rPr lang="es-ES" sz="2600">
                <a:latin typeface="Times New Roman" pitchFamily="18"/>
              </a:rPr>
              <a:t>ą</a:t>
            </a:r>
            <a:r>
              <a:rPr lang="es-ES" sz="2600">
                <a:latin typeface="Times New Roman" pitchFamily="18"/>
                <a:cs typeface="Times New Roman" pitchFamily="18"/>
              </a:rPr>
              <a:t>, odbywają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się</a:t>
            </a:r>
            <a:r>
              <a:rPr lang="es-ES" sz="2600">
                <a:latin typeface="Times New Roman" pitchFamily="18"/>
              </a:rPr>
              <a:t> </a:t>
            </a:r>
            <a:r>
              <a:rPr lang="es-ES" sz="2600">
                <a:latin typeface="Times New Roman" pitchFamily="18"/>
                <a:cs typeface="Times New Roman" pitchFamily="18"/>
              </a:rPr>
              <a:t>cz</a:t>
            </a:r>
            <a:r>
              <a:rPr lang="es-ES" sz="2600">
                <a:latin typeface="Times New Roman" pitchFamily="18"/>
              </a:rPr>
              <a:t>ę</a:t>
            </a:r>
            <a:r>
              <a:rPr lang="es-ES" sz="2600">
                <a:latin typeface="Times New Roman" pitchFamily="18"/>
                <a:cs typeface="Times New Roman" pitchFamily="18"/>
              </a:rPr>
              <a:t>ste wizyty domowe).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NIEBIESKA KARTA </a:t>
            </a:r>
            <a:br>
              <a:rPr lang="es-ES" b="1"/>
            </a:br>
            <a:r>
              <a:rPr lang="es-ES" b="1"/>
              <a:t>- Policja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pPr marL="0" lvl="0" indent="-215999" algn="ctr">
              <a:buNone/>
            </a:pPr>
            <a:r>
              <a:rPr lang="es-ES" b="1"/>
              <a:t>Czynności podejmowane i realizowane wobec osoby doznającej przemocy i sprawcy przemocy w rodzinie przez funkcjonariuszy Policji w związku z uzasadnionym podejrzeniem zaistnienia przemocy w rodzinie.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NIEBIESKA KARTA </a:t>
            </a:r>
            <a:br>
              <a:rPr lang="es-ES" b="1"/>
            </a:br>
            <a:r>
              <a:rPr lang="es-ES" sz="2800" b="1"/>
              <a:t>- Zadania policjanta przeprowadzającego interwencję: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1242715"/>
            <a:ext cx="8607603" cy="6481440"/>
          </a:xfrm>
        </p:spPr>
        <p:txBody>
          <a:bodyPr anchor="ctr"/>
          <a:lstStyle/>
          <a:p>
            <a:pPr marL="0" lvl="0" indent="-215999" algn="just">
              <a:buNone/>
            </a:pPr>
            <a:endParaRPr lang="es-ES"/>
          </a:p>
          <a:p>
            <a:pPr marL="0" lvl="0" indent="-215999" algn="just">
              <a:buNone/>
            </a:pPr>
            <a:endParaRPr lang="es-ES"/>
          </a:p>
          <a:p>
            <a:pPr marL="0" lvl="0" indent="-215999" algn="just"/>
            <a:r>
              <a:rPr lang="es-ES" sz="2600"/>
              <a:t>Udzielenie osobie, co do której istnieje podejrzenie, że jest dotknięta przemocą w rodzinie, niezbędnej pomocy, w tym udzielenie pierwszej pomocy.</a:t>
            </a:r>
          </a:p>
          <a:p>
            <a:pPr marL="0" lvl="0" indent="-215999" algn="just"/>
            <a:r>
              <a:rPr lang="es-ES" sz="2600"/>
              <a:t>Organizuje niezwłocznie dostęp do pomocy medycznej, jeżeli wymaga tego stan zdrowia osoby, co do której istnieje podejrzenie, że jest dotknięta przemocą w rodzinie.</a:t>
            </a:r>
          </a:p>
          <a:p>
            <a:pPr marL="0" lvl="0" indent="-215999" algn="just"/>
            <a:r>
              <a:rPr lang="es-ES" sz="2600"/>
              <a:t>Podjęcie, w razie potrzeby, innych czynności zapewniających ochronę życia, zdrowia i mienia osób, co do których istnieje podejrzenie, że są dotknięte przemocą w rodznie, włącznie z zastosowaniem na podstawie odrębnych przepisów w stosunku do osoby, wobec której istnieje podejrznie, że stosuje przemoc w rodzinie, środków przymusu bezpośredniego i zatrzymania.</a:t>
            </a:r>
          </a:p>
          <a:p>
            <a:pPr marL="0" lvl="0" indent="-215999" algn="just"/>
            <a:endParaRPr lang="es-ES" sz="26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 NIEBIESKA KARTA </a:t>
            </a:r>
            <a:br>
              <a:rPr lang="es-ES" b="1"/>
            </a:br>
            <a:r>
              <a:rPr lang="es-ES" sz="2800" b="1"/>
              <a:t>- Zadania policjanta przeprowadzającego interwencję: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600"/>
              <a:t>Przeprowadznie, o ile jest to możliwe, z osobą, wobec której istnieje podejrznie, że stosuje przemoc w rodzinie, rozmowy, w szczególności o odpowiedzialności karnej za znęcanie się fizyczne lub psychiczne nad osobą najbliższą lub inną osobą pozostającą w stałym lub przemijającym stosunku zależności od osoby, wobec której istnieje podejrzenie, że stosuje przemoc w rodzinie, albo nad małoletnim lub osobą nieporadną ze względu na jej stan psychiczny lub fizyczny, oraz wezwania osoby wobec której istnieje podejrzenie, że stosuje premoc w rodzinie, do zachowania zgodnego z prawem i zasadami współżycia społecznego.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 NIEBIESKA KARTA </a:t>
            </a:r>
            <a:br>
              <a:rPr lang="es-ES" b="1"/>
            </a:br>
            <a:r>
              <a:rPr lang="es-ES" sz="2800" b="1"/>
              <a:t>- Zadania policjanta przeprowadzającego interwencję: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pPr marL="0" lvl="0" indent="-215999" algn="ctr">
              <a:buNone/>
            </a:pPr>
            <a:r>
              <a:rPr lang="es-ES"/>
              <a:t>Policjant wypełnia formularz</a:t>
            </a:r>
          </a:p>
          <a:p>
            <a:pPr marL="0" lvl="0" indent="-215999" algn="ctr">
              <a:buNone/>
            </a:pPr>
            <a:r>
              <a:rPr lang="es-ES"/>
              <a:t>“Niebieska Karta – A”.  </a:t>
            </a:r>
          </a:p>
          <a:p>
            <a:pPr marL="0" lvl="0" indent="-215999" algn="ctr">
              <a:buNone/>
            </a:pPr>
            <a:r>
              <a:rPr lang="es-ES"/>
              <a:t>Osobie, co do której istnieje podejrzenie, że jest dotknięta przemocą w rodzinie, przekazuje się formularz “Niebieska Karta -B”.</a:t>
            </a:r>
          </a:p>
          <a:p>
            <a:pPr marL="0" lvl="0" indent="-215999" algn="ctr">
              <a:buNone/>
            </a:pPr>
            <a:r>
              <a:rPr lang="es-ES"/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NIEBIESKA KARTA </a:t>
            </a:r>
            <a:br>
              <a:rPr lang="es-ES" b="1"/>
            </a:br>
            <a:r>
              <a:rPr lang="es-ES" sz="2800" b="1"/>
              <a:t>- Zadania policjanta przeprowadzającego interwencję: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/>
              <a:t>Policjant informuje osobę doznającą przemocy o uruchomieniu procedury Niebieskiej Karty i zasadach jej realizacji.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NIEBIESKA KARTA </a:t>
            </a:r>
            <a:br>
              <a:rPr lang="es-ES" b="1"/>
            </a:br>
            <a:r>
              <a:rPr lang="es-ES" sz="3200" b="1"/>
              <a:t>– zadania dzielnicowego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19833" y="1907630"/>
            <a:ext cx="8607603" cy="5040556"/>
          </a:xfrm>
        </p:spPr>
        <p:txBody>
          <a:bodyPr anchor="ctr"/>
          <a:lstStyle/>
          <a:p>
            <a:pPr marL="0" lvl="0" indent="-215999" algn="ctr">
              <a:buNone/>
            </a:pPr>
            <a:endParaRPr lang="es-ES"/>
          </a:p>
          <a:p>
            <a:pPr marL="0" lvl="0" indent="-215999" algn="ctr">
              <a:buNone/>
            </a:pPr>
            <a:endParaRPr lang="es-ES"/>
          </a:p>
          <a:p>
            <a:pPr marL="0" lvl="0" indent="-215999" algn="just">
              <a:buChar char="➔"/>
            </a:pPr>
            <a:r>
              <a:rPr lang="es-ES" sz="2800">
                <a:latin typeface="Times New Roman" pitchFamily="18"/>
              </a:rPr>
              <a:t>Przekazanie “</a:t>
            </a:r>
            <a:r>
              <a:rPr lang="es-ES" sz="2800" b="1">
                <a:latin typeface="Times New Roman" pitchFamily="18"/>
              </a:rPr>
              <a:t>Niebieskiej Karty - A”</a:t>
            </a:r>
            <a:r>
              <a:rPr lang="es-ES" sz="2800">
                <a:latin typeface="Times New Roman" pitchFamily="18"/>
              </a:rPr>
              <a:t> do przewodniczącego zespołu interdyscyplinarnego następuje niezwłocznie, nie później niż w terminie 7 dni od dnia wszczęcia procedury.</a:t>
            </a:r>
          </a:p>
          <a:p>
            <a:pPr marL="0" lvl="0" indent="-215999" algn="just">
              <a:buChar char="➔"/>
            </a:pPr>
            <a:r>
              <a:rPr lang="es-ES" sz="2800">
                <a:latin typeface="Times New Roman" pitchFamily="18"/>
              </a:rPr>
              <a:t>Poinformowanie o zasadch podejmowania działań prawnych, o organizacjach i instytucjach udzielających pomocy, a także o możliwości przekazania informacji o sytuacji rodziny i potrzebie udzielenia pomocy organom administracji rządowej i samorządowej lub innym podmiotm.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 NIEBIESKA KARTA </a:t>
            </a:r>
            <a:br>
              <a:rPr lang="es-ES" b="1"/>
            </a:br>
            <a:r>
              <a:rPr lang="es-ES" sz="3200" b="1"/>
              <a:t>– zadania dzielnicowego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endParaRPr lang="es-ES"/>
          </a:p>
          <a:p>
            <a:pPr marL="0" lvl="0" indent="-215999" algn="just">
              <a:buChar char="➔"/>
            </a:pPr>
            <a:r>
              <a:rPr lang="es-ES" sz="2800">
                <a:latin typeface="Times New Roman" pitchFamily="18"/>
              </a:rPr>
              <a:t>Prowadzenie działań prewencyjnych wobec sprawcy przemocy w rodzinie, w tym prowadzenia rozmów profilaktycznych ze sprawcą oraz infromowania go o możliwościach podjęcia leczenia lub terapii i udziału w programach korekcyjno-edukacyjnych dla sprawców przemocy w rodzinie.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 NIEBIESKA KARTA </a:t>
            </a:r>
            <a:br>
              <a:rPr lang="es-ES" b="1"/>
            </a:br>
            <a:r>
              <a:rPr lang="es-ES" sz="3200" b="1"/>
              <a:t>– zadania dzielnicowego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Char char="➔"/>
            </a:pPr>
            <a:r>
              <a:rPr lang="es-ES" sz="2800">
                <a:latin typeface="Times New Roman" pitchFamily="18"/>
              </a:rPr>
              <a:t>Podejmuje działania mające na celu zapobieganie zagrożeniom mogącym występować w rodzinie, w szczególności składa systematyczne wizyty sprawdzające stan bezpieczeństwa osoby, co do której istnieje podejrzenie, że jest dotknięta przemocą w rodzinie, w zależności od potrzeb określonych przez zespół interdyscyplinarny lub grupę roboczą.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91842" y="107432"/>
            <a:ext cx="8607603" cy="1262521"/>
          </a:xfrm>
        </p:spPr>
        <p:txBody>
          <a:bodyPr>
            <a:spAutoFit/>
          </a:bodyPr>
          <a:lstStyle/>
          <a:p>
            <a:pPr lvl="0">
              <a:buNone/>
            </a:pPr>
            <a:r>
              <a:rPr lang="es-ES" b="1"/>
              <a:t>Wyjaśnienie pojęć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1787651"/>
            <a:ext cx="8607603" cy="5391220"/>
          </a:xfrm>
        </p:spPr>
        <p:txBody>
          <a:bodyPr anchor="ctr">
            <a:spAutoFit/>
          </a:bodyPr>
          <a:lstStyle/>
          <a:p>
            <a:pPr marL="0" lvl="0" indent="-215999" algn="just">
              <a:buNone/>
            </a:pPr>
            <a:r>
              <a:rPr lang="es-ES" sz="2800" b="1" i="1">
                <a:latin typeface="Times New Roman" pitchFamily="18"/>
                <a:cs typeface="Times New Roman" pitchFamily="18"/>
              </a:rPr>
              <a:t>Nieletni </a:t>
            </a:r>
            <a:r>
              <a:rPr lang="es-ES" sz="2400">
                <a:latin typeface="Times New Roman" pitchFamily="18"/>
                <a:cs typeface="Times New Roman" pitchFamily="18"/>
              </a:rPr>
              <a:t>– osoba, która została obj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ta post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powaniem uregulowanym przez Ustawę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o post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powaniu w sprawach nieletnich.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Przepisy ustawy stosuje się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w zakresie: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· Zapobiegania i zwalczania demoralizacji – w stosunku do osób, które </a:t>
            </a:r>
            <a:r>
              <a:rPr lang="es-ES" sz="2400" b="1">
                <a:latin typeface="Times New Roman" pitchFamily="18"/>
                <a:cs typeface="Times New Roman" pitchFamily="18"/>
              </a:rPr>
              <a:t>nie uko</a:t>
            </a:r>
            <a:r>
              <a:rPr lang="es-ES" sz="2400" b="1">
                <a:latin typeface="TimesNewRoman" pitchFamily="18"/>
              </a:rPr>
              <a:t>ń</a:t>
            </a:r>
            <a:r>
              <a:rPr lang="es-ES" sz="2400" b="1">
                <a:latin typeface="Times New Roman" pitchFamily="18"/>
                <a:cs typeface="Times New Roman" pitchFamily="18"/>
              </a:rPr>
              <a:t>czyły lat 18</a:t>
            </a:r>
            <a:r>
              <a:rPr lang="es-ES" sz="2400">
                <a:latin typeface="Times New Roman" pitchFamily="18"/>
                <a:cs typeface="Times New Roman" pitchFamily="18"/>
              </a:rPr>
              <a:t>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· Post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powania w sprawach o czyny karalne – w stosunku do osób, które dopu</a:t>
            </a:r>
            <a:r>
              <a:rPr lang="es-ES" sz="2400">
                <a:latin typeface="TimesNewRoman" pitchFamily="18"/>
              </a:rPr>
              <a:t>s</a:t>
            </a:r>
            <a:r>
              <a:rPr lang="es-ES" sz="2400">
                <a:latin typeface="Times New Roman" pitchFamily="18"/>
                <a:cs typeface="Times New Roman" pitchFamily="18"/>
              </a:rPr>
              <a:t>ciły si</a:t>
            </a:r>
            <a:r>
              <a:rPr lang="es-ES" sz="2400">
                <a:latin typeface="TimesNewRoman" pitchFamily="18"/>
              </a:rPr>
              <a:t>e </a:t>
            </a:r>
            <a:r>
              <a:rPr lang="es-ES" sz="2400">
                <a:latin typeface="Times New Roman" pitchFamily="18"/>
                <a:cs typeface="Times New Roman" pitchFamily="18"/>
              </a:rPr>
              <a:t>takiego czynu po </a:t>
            </a:r>
            <a:r>
              <a:rPr lang="es-ES" sz="2400" b="1">
                <a:latin typeface="Times New Roman" pitchFamily="18"/>
                <a:cs typeface="Times New Roman" pitchFamily="18"/>
              </a:rPr>
              <a:t>uko</a:t>
            </a:r>
            <a:r>
              <a:rPr lang="es-ES" sz="2400" b="1">
                <a:latin typeface="TimesNewRoman" pitchFamily="18"/>
              </a:rPr>
              <a:t>ń</a:t>
            </a:r>
            <a:r>
              <a:rPr lang="es-ES" sz="2400" b="1">
                <a:latin typeface="Times New Roman" pitchFamily="18"/>
                <a:cs typeface="Times New Roman" pitchFamily="18"/>
              </a:rPr>
              <a:t>czeniu lat 13</a:t>
            </a:r>
            <a:r>
              <a:rPr lang="es-ES" sz="2400">
                <a:latin typeface="Times New Roman" pitchFamily="18"/>
                <a:cs typeface="Times New Roman" pitchFamily="18"/>
              </a:rPr>
              <a:t>, ale </a:t>
            </a:r>
            <a:r>
              <a:rPr lang="es-ES" sz="2400" b="1">
                <a:latin typeface="Times New Roman" pitchFamily="18"/>
                <a:cs typeface="Times New Roman" pitchFamily="18"/>
              </a:rPr>
              <a:t>nie uko</a:t>
            </a:r>
            <a:r>
              <a:rPr lang="es-ES" sz="2400" b="1">
                <a:latin typeface="TimesNewRoman" pitchFamily="18"/>
              </a:rPr>
              <a:t>ń</a:t>
            </a:r>
            <a:r>
              <a:rPr lang="es-ES" sz="2400" b="1">
                <a:latin typeface="Times New Roman" pitchFamily="18"/>
                <a:cs typeface="Times New Roman" pitchFamily="18"/>
              </a:rPr>
              <a:t>czyły lat 17</a:t>
            </a:r>
            <a:r>
              <a:rPr lang="es-ES" sz="2400">
                <a:latin typeface="Times New Roman" pitchFamily="18"/>
                <a:cs typeface="Times New Roman" pitchFamily="18"/>
              </a:rPr>
              <a:t>,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· Wykonywania </a:t>
            </a:r>
            <a:r>
              <a:rPr lang="es-ES" sz="2400">
                <a:latin typeface="TimesNew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rodków wychowawczych lub poprawczych – w stosunku do osób, wzgl</a:t>
            </a:r>
            <a:r>
              <a:rPr lang="es-ES" sz="2400">
                <a:latin typeface="TimesNew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dem których </a:t>
            </a:r>
            <a:r>
              <a:rPr lang="es-ES" sz="2400">
                <a:latin typeface="TimesNew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rodki te zostały orzeczone, nie dłu</a:t>
            </a:r>
            <a:r>
              <a:rPr lang="es-ES" sz="2400">
                <a:latin typeface="TimesNewRoman" pitchFamily="18"/>
              </a:rPr>
              <a:t>ż</a:t>
            </a:r>
            <a:r>
              <a:rPr lang="es-ES" sz="2400">
                <a:latin typeface="Times New Roman" pitchFamily="18"/>
                <a:cs typeface="Times New Roman" pitchFamily="18"/>
              </a:rPr>
              <a:t>ej niż</a:t>
            </a:r>
            <a:r>
              <a:rPr lang="es-ES" sz="2400">
                <a:latin typeface="TimesNewRoman" pitchFamily="18"/>
              </a:rPr>
              <a:t> </a:t>
            </a:r>
            <a:r>
              <a:rPr lang="es-ES" sz="2400" b="1">
                <a:latin typeface="Times New Roman" pitchFamily="18"/>
                <a:cs typeface="Times New Roman" pitchFamily="18"/>
              </a:rPr>
              <a:t>do uko</a:t>
            </a:r>
            <a:r>
              <a:rPr lang="es-ES" sz="2400" b="1">
                <a:latin typeface="TimesNewRoman" pitchFamily="18"/>
              </a:rPr>
              <a:t>ń</a:t>
            </a:r>
            <a:r>
              <a:rPr lang="es-ES" sz="2400" b="1">
                <a:latin typeface="Times New Roman" pitchFamily="18"/>
                <a:cs typeface="Times New Roman" pitchFamily="18"/>
              </a:rPr>
              <a:t>czenia przez te osoby lat 21</a:t>
            </a:r>
            <a:r>
              <a:rPr lang="es-ES" sz="2400">
                <a:latin typeface="Times New Roman" pitchFamily="18"/>
                <a:cs typeface="Times New Roman" pitchFamily="18"/>
              </a:rPr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b="1"/>
              <a:t> NIEBIESKA KARTA </a:t>
            </a:r>
            <a:br>
              <a:rPr lang="es-ES" b="1"/>
            </a:br>
            <a:r>
              <a:rPr lang="es-ES" sz="3200" b="1"/>
              <a:t>– zadania dzielnicowego  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Char char="➔"/>
            </a:pPr>
            <a:r>
              <a:rPr lang="es-ES" sz="2800">
                <a:latin typeface="Times New Roman" pitchFamily="18"/>
              </a:rPr>
              <a:t>Przekazanie zespołowi ds. prewencji kryminalnej informacji dotyczących małoletnich z rodzin, w których występuje przemoc.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/>
              <a:t>Zakończenie procedury </a:t>
            </a:r>
            <a:br>
              <a:rPr lang="es-ES"/>
            </a:br>
            <a:r>
              <a:rPr lang="es-ES"/>
              <a:t>“Niebieska Karta”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/>
              <a:t>Następuje w przypadku:</a:t>
            </a:r>
          </a:p>
          <a:p>
            <a:pPr marL="0" lvl="0" indent="-215999" algn="just">
              <a:buNone/>
            </a:pPr>
            <a:endParaRPr lang="es-ES"/>
          </a:p>
          <a:p>
            <a:pPr marL="0" lvl="0" indent="-215999" algn="just">
              <a:buNone/>
            </a:pPr>
            <a:r>
              <a:rPr lang="es-ES"/>
              <a:t>1. ustania przemocy w rodzinie i uzasadnionego przypuszczenia o zaprzestaniu dalszego stosowania przemocy w rodzinie oraz po zrealizowaniu indywidulanego planu pomocy albo</a:t>
            </a:r>
          </a:p>
          <a:p>
            <a:pPr marL="0" lvl="0" indent="-215999" algn="just">
              <a:buNone/>
            </a:pPr>
            <a:endParaRPr lang="es-ES"/>
          </a:p>
          <a:p>
            <a:pPr marL="0" lvl="0" indent="-215999" algn="just">
              <a:buNone/>
            </a:pPr>
            <a:r>
              <a:rPr lang="es-ES"/>
              <a:t>2. rozstrzygnięcia o braku zasadności podejmownia zadań.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861840" y="575276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600"/>
              <a:t>.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pPr marL="0" lvl="0" indent="-215999" algn="ctr" hangingPunct="1">
              <a:lnSpc>
                <a:spcPct val="90000"/>
              </a:lnSpc>
              <a:spcBef>
                <a:spcPts val="695"/>
              </a:spcBef>
              <a:spcAft>
                <a:spcPts val="0"/>
              </a:spcAft>
              <a:buNone/>
            </a:pPr>
            <a:r>
              <a:rPr lang="en-GB" sz="2800" b="1">
                <a:solidFill>
                  <a:srgbClr val="000080"/>
                </a:solidFill>
                <a:latin typeface="Bookman Old Style" pitchFamily="18"/>
              </a:rPr>
              <a:t> stop.przemocy@suwalki.policja.gov.pl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/>
              <a:t>Prawne aspekty odpowiedzialnosci uczniów </a:t>
            </a:r>
            <a:br>
              <a:rPr lang="es-ES" sz="3200" b="1"/>
            </a:br>
            <a:r>
              <a:rPr lang="es-ES" sz="3200" b="1"/>
              <a:t>i  nauczycieli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23235" y="1922397"/>
            <a:ext cx="8607603" cy="5074197"/>
          </a:xfrm>
        </p:spPr>
        <p:txBody>
          <a:bodyPr anchor="ctr"/>
          <a:lstStyle/>
          <a:p>
            <a:pPr marL="0" lvl="0" indent="-215999" algn="just">
              <a:buNone/>
            </a:pPr>
            <a:endParaRPr lang="es-ES" sz="2200"/>
          </a:p>
          <a:p>
            <a:pPr marL="0" lvl="0" indent="-215999" algn="just">
              <a:buNone/>
            </a:pPr>
            <a:r>
              <a:rPr lang="es-ES" sz="2400" b="1">
                <a:latin typeface="Times New Roman" pitchFamily="18"/>
              </a:rPr>
              <a:t>Art. 4 § 1</a:t>
            </a:r>
            <a:r>
              <a:rPr lang="es-ES" sz="2400">
                <a:latin typeface="Times New Roman" pitchFamily="18"/>
              </a:rPr>
              <a:t> Ustawy o Postępowaniu w Sprawach Nieletnich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Każdy, kto stwierdzi istnienie okoliczności świadczących o demoralizacji nieletniego, ma społeczny obowiązek odpowiedniego przeciwdziałania temu, a przede wszystkim zawiadomienia o tym rodziców lub opiekuna nieletniego, szkoły, sądu rodzinnego, Policji lub innego właściwego organu.</a:t>
            </a: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</a:endParaRPr>
          </a:p>
          <a:p>
            <a:pPr marL="0" lvl="0" indent="-215999" algn="just">
              <a:buNone/>
            </a:pPr>
            <a:endParaRPr lang="es-ES" sz="2400">
              <a:latin typeface="Times New Roman" pitchFamily="18"/>
            </a:endParaRPr>
          </a:p>
          <a:p>
            <a:pPr marL="0" lvl="0" indent="-215999" algn="just">
              <a:buNone/>
            </a:pPr>
            <a:endParaRPr lang="es-ES" sz="2400"/>
          </a:p>
          <a:p>
            <a:pPr marL="0" lvl="0" indent="-215999" algn="just">
              <a:buNone/>
            </a:pPr>
            <a:endParaRPr lang="es-ES" sz="2200"/>
          </a:p>
          <a:p>
            <a:pPr marL="0" lvl="0" indent="-215999" algn="just">
              <a:buNone/>
            </a:pPr>
            <a:endParaRPr lang="es-ES" sz="22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/>
              <a:t>Prawne aspekty odpowiedzialności uczniów </a:t>
            </a:r>
            <a:br>
              <a:rPr lang="es-ES" sz="3200" b="1"/>
            </a:br>
            <a:r>
              <a:rPr lang="es-ES" sz="3200" b="1"/>
              <a:t>i  nauczycieli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400" b="1">
                <a:latin typeface="Times New Roman" pitchFamily="18"/>
              </a:rPr>
              <a:t>Art. 4 § 2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 b="1">
                <a:latin typeface="Times New Roman" pitchFamily="18"/>
              </a:rPr>
              <a:t>Ustawy o Postępowaniu w Sprawach Nieletnich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Każdy, dowiedziawszy sie o popełnieniu czynu karalnego przez nieletniego, ma społeczny obowiązek zawiadomić o tym sąd rodzinny lub Policję.</a:t>
            </a:r>
          </a:p>
          <a:p>
            <a:pPr marL="0" lvl="0" indent="-215999" algn="just">
              <a:buNone/>
            </a:pPr>
            <a:endParaRPr lang="es-ES" sz="2400" b="1">
              <a:latin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 b="1">
                <a:latin typeface="Times New Roman" pitchFamily="18"/>
              </a:rPr>
              <a:t>Art. 4 §3 Ustawy o Postępowaniu w Sprawach Nieletnich</a:t>
            </a: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</a:rPr>
              <a:t>„Instytucje państwowe i organizacje społeczne, które w związku ze swoją działalnością dowiedziały się o popełnieniu przez nieletniego czynu karalnego ściganego z urzędu, są obowiązane niezwłocznie zawiadomić o tym sąd rodzinny lub Policję oraz przedsięwziąć czynności niecierpiące zwłoki, aby nie dopuścić do zatarcia śladów i dowodów popełnienia czynu”.</a:t>
            </a:r>
          </a:p>
        </p:txBody>
      </p:sp>
      <p:sp>
        <p:nvSpPr>
          <p:cNvPr id="4" name="pole tekstowe 3"/>
          <p:cNvSpPr txBox="1"/>
          <p:nvPr/>
        </p:nvSpPr>
        <p:spPr>
          <a:xfrm>
            <a:off x="709921" y="5610959"/>
            <a:ext cx="8936275" cy="19166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HG Mincho Light J" pitchFamily="2"/>
              <a:cs typeface="Arial Unicode MS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HG Mincho Light J" pitchFamily="2"/>
              <a:cs typeface="Arial Unicode MS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HG Mincho Light J" pitchFamily="2"/>
              <a:cs typeface="Arial Unicode MS" pitchFamily="2"/>
            </a:endParaRPr>
          </a:p>
          <a:p>
            <a:pPr marL="0" marR="0" lvl="0" indent="0" algn="just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ES" sz="22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HG Mincho Light J" pitchFamily="2"/>
              <a:cs typeface="Arial Unicode MS" pitchFamily="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/>
              <a:t>Prawne aspekty odpowiedzialności uczniów </a:t>
            </a:r>
            <a:br>
              <a:rPr lang="es-ES" sz="3200" b="1"/>
            </a:br>
            <a:r>
              <a:rPr lang="es-ES" sz="3200" b="1"/>
              <a:t>i  nauczycieli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/>
          <a:lstStyle/>
          <a:p>
            <a:pPr marL="0" lvl="0" indent="-215999" algn="just">
              <a:buNone/>
            </a:pPr>
            <a:r>
              <a:rPr lang="es-ES" sz="2400" b="1">
                <a:latin typeface="Times New Roman" pitchFamily="18"/>
                <a:cs typeface="Times New Roman" pitchFamily="18"/>
              </a:rPr>
              <a:t>Art. 304§ 2. Kodeks post</a:t>
            </a:r>
            <a:r>
              <a:rPr lang="es-ES" sz="2400" b="1">
                <a:latin typeface="Times New Roman" pitchFamily="18"/>
              </a:rPr>
              <a:t>ę</a:t>
            </a:r>
            <a:r>
              <a:rPr lang="es-ES" sz="2400" b="1">
                <a:latin typeface="Times New Roman" pitchFamily="18"/>
                <a:cs typeface="Times New Roman" pitchFamily="18"/>
              </a:rPr>
              <a:t>powania karnego</a:t>
            </a:r>
          </a:p>
          <a:p>
            <a:pPr marL="0" lvl="0" indent="-215999" algn="just">
              <a:buNone/>
            </a:pPr>
            <a:endParaRPr lang="es-ES" sz="2400" b="1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400">
                <a:latin typeface="Times New Roman" pitchFamily="18"/>
                <a:cs typeface="Times New Roman" pitchFamily="18"/>
              </a:rPr>
              <a:t>„Instytucje pa</a:t>
            </a:r>
            <a:r>
              <a:rPr lang="es-ES" sz="2400">
                <a:latin typeface="Times New Roman" pitchFamily="18"/>
              </a:rPr>
              <a:t>ń</a:t>
            </a:r>
            <a:r>
              <a:rPr lang="es-ES" sz="2400">
                <a:latin typeface="Times New Roman" pitchFamily="18"/>
                <a:cs typeface="Times New Roman" pitchFamily="18"/>
              </a:rPr>
              <a:t>stwowe i samorz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dowe, które w zwi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zku ze swą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działalno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dowiedziały się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o popełnieniu przest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pstwa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ciganego z urz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du, są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obowi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zane niezwłocznie zawiadomić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o tym prokuratora lub Policj</a:t>
            </a:r>
            <a:r>
              <a:rPr lang="es-ES" sz="2400">
                <a:latin typeface="Times New Roman" pitchFamily="18"/>
              </a:rPr>
              <a:t>eę </a:t>
            </a:r>
            <a:r>
              <a:rPr lang="es-ES" sz="2400">
                <a:latin typeface="Times New Roman" pitchFamily="18"/>
                <a:cs typeface="Times New Roman" pitchFamily="18"/>
              </a:rPr>
              <a:t>oraz przedsi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wziąć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niezb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dne czynno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 do czasu przybycia organu powołanego do </a:t>
            </a:r>
            <a:r>
              <a:rPr lang="es-ES" sz="2400">
                <a:latin typeface="Times New Roman" pitchFamily="18"/>
              </a:rPr>
              <a:t>śc</a:t>
            </a:r>
            <a:r>
              <a:rPr lang="es-ES" sz="2400">
                <a:latin typeface="Times New Roman" pitchFamily="18"/>
                <a:cs typeface="Times New Roman" pitchFamily="18"/>
              </a:rPr>
              <a:t>igania przest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 lub do czasu wydania przez ten organ stosownego zarz</a:t>
            </a:r>
            <a:r>
              <a:rPr lang="es-ES" sz="2400">
                <a:latin typeface="Times New Roman" pitchFamily="18"/>
              </a:rPr>
              <a:t>ą</a:t>
            </a:r>
            <a:r>
              <a:rPr lang="es-ES" sz="2400">
                <a:latin typeface="Times New Roman" pitchFamily="18"/>
                <a:cs typeface="Times New Roman" pitchFamily="18"/>
              </a:rPr>
              <a:t>dzenia, aby nie dopu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cić</a:t>
            </a:r>
            <a:r>
              <a:rPr lang="es-ES" sz="2400">
                <a:latin typeface="Times New Roman" pitchFamily="18"/>
              </a:rPr>
              <a:t> </a:t>
            </a:r>
            <a:r>
              <a:rPr lang="es-ES" sz="2400">
                <a:latin typeface="Times New Roman" pitchFamily="18"/>
                <a:cs typeface="Times New Roman" pitchFamily="18"/>
              </a:rPr>
              <a:t>do zatarcia </a:t>
            </a:r>
            <a:r>
              <a:rPr lang="es-ES" sz="2400">
                <a:latin typeface="Times New Roman" pitchFamily="18"/>
              </a:rPr>
              <a:t>ś</a:t>
            </a:r>
            <a:r>
              <a:rPr lang="es-ES" sz="2400">
                <a:latin typeface="Times New Roman" pitchFamily="18"/>
                <a:cs typeface="Times New Roman" pitchFamily="18"/>
              </a:rPr>
              <a:t>ladów i dowodów przest</a:t>
            </a:r>
            <a:r>
              <a:rPr lang="es-ES" sz="2400">
                <a:latin typeface="Times New Roman" pitchFamily="18"/>
              </a:rPr>
              <a:t>ę</a:t>
            </a:r>
            <a:r>
              <a:rPr lang="es-ES" sz="2400">
                <a:latin typeface="Times New Roman" pitchFamily="18"/>
                <a:cs typeface="Times New Roman" pitchFamily="18"/>
              </a:rPr>
              <a:t>pstwa.”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3200" b="1"/>
              <a:t>Prawne aspekty odpowiedzialności uczniów </a:t>
            </a:r>
            <a:br>
              <a:rPr lang="es-ES" sz="3200" b="1"/>
            </a:br>
            <a:r>
              <a:rPr lang="es-ES" sz="3200" b="1"/>
              <a:t>i  nauczycieli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pPr marL="0" lvl="0" indent="-215999" algn="ctr">
              <a:buNone/>
            </a:pPr>
            <a:r>
              <a:rPr lang="es-ES">
                <a:latin typeface="Times New Roman" pitchFamily="18"/>
              </a:rPr>
              <a:t>Obowiązek niezwłocznego zawiadomienia Sądu Rodzinnego, Prokuratury lub Policji</a:t>
            </a:r>
          </a:p>
          <a:p>
            <a:pPr marL="0" lvl="0" indent="-215999" algn="ctr">
              <a:buNone/>
            </a:pPr>
            <a:r>
              <a:rPr lang="es-ES">
                <a:latin typeface="Times New Roman" pitchFamily="18"/>
              </a:rPr>
              <a:t>spoczywa na kierownictwie danej instytucji państwowej czy organizacji.</a:t>
            </a:r>
          </a:p>
          <a:p>
            <a:pPr marL="0" lvl="0" indent="-215999" algn="ctr">
              <a:buNone/>
            </a:pPr>
            <a:endParaRPr lang="es-ES">
              <a:latin typeface="Times New Roman" pitchFamily="18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endParaRPr lang="pl-PL"/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40517" y="2101684"/>
            <a:ext cx="8607603" cy="4762798"/>
          </a:xfrm>
        </p:spPr>
        <p:txBody>
          <a:bodyPr anchor="ctr" anchorCtr="1"/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l="30079" t="39979" r="30079" b="19994"/>
          <a:stretch>
            <a:fillRect/>
          </a:stretch>
        </p:blipFill>
        <p:spPr>
          <a:xfrm>
            <a:off x="432721" y="571317"/>
            <a:ext cx="9265322" cy="65811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 idx="4294967295"/>
          </p:nvPr>
        </p:nvSpPr>
        <p:spPr>
          <a:xfrm>
            <a:off x="740517" y="627479"/>
            <a:ext cx="8607603" cy="1262521"/>
          </a:xfrm>
        </p:spPr>
        <p:txBody>
          <a:bodyPr/>
          <a:lstStyle/>
          <a:p>
            <a:pPr lvl="0">
              <a:buNone/>
            </a:pPr>
            <a:r>
              <a:rPr lang="es-ES" sz="4000" b="1">
                <a:latin typeface="Times New Roman" pitchFamily="18"/>
                <a:cs typeface="Times New Roman" pitchFamily="18"/>
              </a:rPr>
              <a:t>Przest</a:t>
            </a:r>
            <a:r>
              <a:rPr lang="es-ES" sz="4000" b="1">
                <a:latin typeface="TimesNewRoman" pitchFamily="18"/>
              </a:rPr>
              <a:t>ę</a:t>
            </a:r>
            <a:r>
              <a:rPr lang="es-ES" sz="4000" b="1">
                <a:latin typeface="Times New Roman" pitchFamily="18"/>
                <a:cs typeface="Times New Roman" pitchFamily="18"/>
              </a:rPr>
              <a:t>pstwa </a:t>
            </a:r>
            <a:r>
              <a:rPr lang="es-ES" sz="4000" b="1">
                <a:latin typeface="TimesNewRoman" pitchFamily="18"/>
              </a:rPr>
              <a:t>ś</a:t>
            </a:r>
            <a:r>
              <a:rPr lang="es-ES" sz="4000" b="1">
                <a:latin typeface="Times New Roman" pitchFamily="18"/>
                <a:cs typeface="Times New Roman" pitchFamily="18"/>
              </a:rPr>
              <a:t>cigane z urz</a:t>
            </a:r>
            <a:r>
              <a:rPr lang="es-ES" sz="4000" b="1">
                <a:latin typeface="TimesNewRoman" pitchFamily="18"/>
              </a:rPr>
              <a:t>ę</a:t>
            </a:r>
            <a:r>
              <a:rPr lang="es-ES" sz="4000" b="1">
                <a:latin typeface="Times New Roman" pitchFamily="18"/>
                <a:cs typeface="Times New Roman" pitchFamily="18"/>
              </a:rPr>
              <a:t>du – wybrane czyny</a:t>
            </a: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4294967295"/>
          </p:nvPr>
        </p:nvSpPr>
        <p:spPr>
          <a:xfrm>
            <a:off x="775082" y="2171882"/>
            <a:ext cx="8607603" cy="4762798"/>
          </a:xfrm>
        </p:spPr>
        <p:txBody>
          <a:bodyPr anchor="ctr"/>
          <a:lstStyle/>
          <a:p>
            <a:pPr marL="0" lvl="0" indent="-215999" algn="ctr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156 k.k.</a:t>
            </a:r>
            <a:r>
              <a:rPr lang="es-ES" sz="2200">
                <a:latin typeface="Times New Roman" pitchFamily="18"/>
                <a:cs typeface="Times New Roman" pitchFamily="18"/>
              </a:rPr>
              <a:t> Ciężki uszczerbek na zdrowiu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157§ 1k.k.</a:t>
            </a:r>
            <a:r>
              <a:rPr lang="es-ES" sz="2200">
                <a:latin typeface="Times New Roman" pitchFamily="18"/>
                <a:cs typeface="Times New Roman" pitchFamily="18"/>
              </a:rPr>
              <a:t> Uszkodzenie ciała na okres powyżej 7 dni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158 k.k.</a:t>
            </a:r>
            <a:r>
              <a:rPr lang="es-ES" sz="2200">
                <a:latin typeface="Times New Roman" pitchFamily="18"/>
                <a:cs typeface="Times New Roman" pitchFamily="18"/>
              </a:rPr>
              <a:t> Udział w bójce lub pobiciu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160§1 i 2k.k.</a:t>
            </a:r>
            <a:r>
              <a:rPr lang="es-ES" sz="2200">
                <a:latin typeface="Times New Roman" pitchFamily="18"/>
                <a:cs typeface="Times New Roman" pitchFamily="18"/>
              </a:rPr>
              <a:t> Narażenie na niebezpiecze</a:t>
            </a:r>
            <a:r>
              <a:rPr lang="es-ES" sz="2200">
                <a:latin typeface="TimesNewRoman" pitchFamily="18"/>
              </a:rPr>
              <a:t>ń</a:t>
            </a:r>
            <a:r>
              <a:rPr lang="es-ES" sz="2200">
                <a:latin typeface="Times New Roman" pitchFamily="18"/>
                <a:cs typeface="Times New Roman" pitchFamily="18"/>
              </a:rPr>
              <a:t>stwo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191§1 i 2 k.k.</a:t>
            </a:r>
            <a:r>
              <a:rPr lang="es-ES" sz="2200">
                <a:latin typeface="Times New Roman" pitchFamily="18"/>
                <a:cs typeface="Times New Roman" pitchFamily="18"/>
              </a:rPr>
              <a:t> Zmuszanie przemocą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lub gro</a:t>
            </a:r>
            <a:r>
              <a:rPr lang="es-ES" sz="2200">
                <a:latin typeface="TimesNewRoman" pitchFamily="18"/>
              </a:rPr>
              <a:t>ź</a:t>
            </a:r>
            <a:r>
              <a:rPr lang="es-ES" sz="2200">
                <a:latin typeface="Times New Roman" pitchFamily="18"/>
                <a:cs typeface="Times New Roman" pitchFamily="18"/>
              </a:rPr>
              <a:t>bą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bezprawną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osoby do okre</a:t>
            </a:r>
            <a:r>
              <a:rPr lang="es-ES" sz="2200">
                <a:latin typeface="TimesNewRoman" pitchFamily="18"/>
              </a:rPr>
              <a:t>ś</a:t>
            </a:r>
            <a:r>
              <a:rPr lang="es-ES" sz="2200">
                <a:latin typeface="Times New Roman" pitchFamily="18"/>
                <a:cs typeface="Times New Roman" pitchFamily="18"/>
              </a:rPr>
              <a:t>lonego zachowania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200 § 1 i 2 k.k.</a:t>
            </a:r>
            <a:r>
              <a:rPr lang="es-ES" sz="2200">
                <a:latin typeface="Times New Roman" pitchFamily="18"/>
                <a:cs typeface="Times New Roman" pitchFamily="18"/>
              </a:rPr>
              <a:t> Czynność</a:t>
            </a:r>
            <a:r>
              <a:rPr lang="es-ES" sz="2200">
                <a:latin typeface="TimesNewRoman" pitchFamily="18"/>
              </a:rPr>
              <a:t> </a:t>
            </a:r>
            <a:r>
              <a:rPr lang="es-ES" sz="2200">
                <a:latin typeface="Times New Roman" pitchFamily="18"/>
                <a:cs typeface="Times New Roman" pitchFamily="18"/>
              </a:rPr>
              <a:t>seksualna z małoletnim poniżej 15 roku życia; pornografia z udziałem małoletniego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202 k.k.</a:t>
            </a:r>
            <a:r>
              <a:rPr lang="es-ES" sz="2200">
                <a:latin typeface="Times New Roman" pitchFamily="18"/>
                <a:cs typeface="Times New Roman" pitchFamily="18"/>
              </a:rPr>
              <a:t> Prezentacja i rozpowszechnianie pornografii</a:t>
            </a:r>
          </a:p>
          <a:p>
            <a:pPr marL="0" lvl="0" indent="-215999" algn="just">
              <a:buNone/>
            </a:pPr>
            <a:r>
              <a:rPr lang="es-ES" sz="2200" b="1">
                <a:latin typeface="Times New Roman" pitchFamily="18"/>
                <a:cs typeface="Times New Roman" pitchFamily="18"/>
              </a:rPr>
              <a:t>203 k.k.</a:t>
            </a:r>
            <a:r>
              <a:rPr lang="es-ES" sz="2200">
                <a:latin typeface="Times New Roman" pitchFamily="18"/>
                <a:cs typeface="Times New Roman" pitchFamily="18"/>
              </a:rPr>
              <a:t> Przymuszanie do prostytucji</a:t>
            </a:r>
          </a:p>
          <a:p>
            <a:pPr marL="0" lvl="0" indent="-215999" algn="just">
              <a:buNone/>
            </a:pPr>
            <a:endParaRPr lang="es-ES" sz="2200"/>
          </a:p>
          <a:p>
            <a:pPr marL="0" lvl="0" indent="-215999" algn="ctr">
              <a:buNone/>
            </a:pPr>
            <a:endParaRPr lang="es-ES" sz="2400">
              <a:latin typeface="Times New Roman" pitchFamily="18"/>
              <a:cs typeface="Times New Roman" pitchFamily="18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9044641" y="6100556"/>
            <a:ext cx="549362" cy="11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pad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1919</Words>
  <Application>Microsoft Office PowerPoint</Application>
  <PresentationFormat>Pokaz na ekranie (4:3)</PresentationFormat>
  <Paragraphs>160</Paragraphs>
  <Slides>32</Slides>
  <Notes>32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3" baseType="lpstr">
      <vt:lpstr>Notepad</vt:lpstr>
      <vt:lpstr>.</vt:lpstr>
      <vt:lpstr>Obowiązujące przepisy</vt:lpstr>
      <vt:lpstr>Wyjaśnienie pojęć</vt:lpstr>
      <vt:lpstr>Prawne aspekty odpowiedzialnosci uczniów  i  nauczycieli</vt:lpstr>
      <vt:lpstr>Prawne aspekty odpowiedzialności uczniów  i  nauczycieli</vt:lpstr>
      <vt:lpstr>Prawne aspekty odpowiedzialności uczniów  i  nauczycieli</vt:lpstr>
      <vt:lpstr>Prawne aspekty odpowiedzialności uczniów  i  nauczycieli</vt:lpstr>
      <vt:lpstr>Prezentacja programu PowerPoint</vt:lpstr>
      <vt:lpstr>Przestępstwa ścigane z urzędu – wybrane czyny</vt:lpstr>
      <vt:lpstr>Przestępstwa ścigane z urzędu – wybrane czyny</vt:lpstr>
      <vt:lpstr>Przykład</vt:lpstr>
      <vt:lpstr>Prezentacja programu PowerPoint</vt:lpstr>
      <vt:lpstr>Uczeń stał się ofiarą czynu karalnego</vt:lpstr>
      <vt:lpstr>Popełnienie czynu karalnego przez ucznia, który nie ukończył 17 lat</vt:lpstr>
      <vt:lpstr>Czyny ścigane na wniosek pokrzywdzonego</vt:lpstr>
      <vt:lpstr>Czyny ścigane na wniosek pokrzywdzonego</vt:lpstr>
      <vt:lpstr>Uczeń jako osoba dotknięta przemocą  </vt:lpstr>
      <vt:lpstr> Uczeń jako osoba dotknięta przemocą  </vt:lpstr>
      <vt:lpstr>Uczeń jako osoba dotknięta przemocą</vt:lpstr>
      <vt:lpstr>Uczeń jako osoba dotknięta przemocą</vt:lpstr>
      <vt:lpstr>Uczeń jako ofiara zaniedbania – forma przemocy wobec dziecka</vt:lpstr>
      <vt:lpstr>NIEBIESKA KARTA  - Policja</vt:lpstr>
      <vt:lpstr>NIEBIESKA KARTA  - Zadania policjanta przeprowadzającego interwencję:</vt:lpstr>
      <vt:lpstr> NIEBIESKA KARTA  - Zadania policjanta przeprowadzającego interwencję:</vt:lpstr>
      <vt:lpstr> NIEBIESKA KARTA  - Zadania policjanta przeprowadzającego interwencję:</vt:lpstr>
      <vt:lpstr>NIEBIESKA KARTA  - Zadania policjanta przeprowadzającego interwencję:</vt:lpstr>
      <vt:lpstr>NIEBIESKA KARTA  – zadania dzielnicowego  </vt:lpstr>
      <vt:lpstr> NIEBIESKA KARTA  – zadania dzielnicowego  </vt:lpstr>
      <vt:lpstr> NIEBIESKA KARTA  – zadania dzielnicowego  </vt:lpstr>
      <vt:lpstr> NIEBIESKA KARTA  – zadania dzielnicowego  </vt:lpstr>
      <vt:lpstr>Zakończenie procedury  “Niebieska Karta”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Patrycjusz Kalinowsk</dc:creator>
  <dc:description>This template is released by OOExtras.org under the LGPL license. The terms of this license are viewable at http://www.ooextras.org/license.txt.</dc:description>
  <cp:lastModifiedBy>Patrycjusz Kalinowsk</cp:lastModifiedBy>
  <cp:revision>140</cp:revision>
  <dcterms:created xsi:type="dcterms:W3CDTF">2009-02-16T15:56:34Z</dcterms:created>
  <dcterms:modified xsi:type="dcterms:W3CDTF">2011-11-10T12:54:46Z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